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16"/>
  </p:notes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 id="280" r:id="rId70"/>
    <p:sldId id="281" r:id="rId71"/>
    <p:sldId id="282" r:id="rId72"/>
    <p:sldId id="283" r:id="rId73"/>
    <p:sldId id="284" r:id="rId74"/>
    <p:sldId id="285" r:id="rId75"/>
    <p:sldId id="286" r:id="rId76"/>
    <p:sldId id="287" r:id="rId77"/>
    <p:sldId id="288" r:id="rId78"/>
    <p:sldId id="289" r:id="rId79"/>
    <p:sldId id="290" r:id="rId80"/>
    <p:sldId id="291" r:id="rId81"/>
    <p:sldId id="292" r:id="rId82"/>
    <p:sldId id="293" r:id="rId83"/>
    <p:sldId id="294" r:id="rId84"/>
    <p:sldId id="295" r:id="rId85"/>
    <p:sldId id="296" r:id="rId86"/>
    <p:sldId id="297" r:id="rId87"/>
    <p:sldId id="298" r:id="rId88"/>
    <p:sldId id="299" r:id="rId89"/>
    <p:sldId id="300" r:id="rId90"/>
    <p:sldId id="301" r:id="rId91"/>
    <p:sldId id="302" r:id="rId92"/>
    <p:sldId id="303" r:id="rId93"/>
    <p:sldId id="304" r:id="rId94"/>
    <p:sldId id="305" r:id="rId95"/>
    <p:sldId id="306" r:id="rId96"/>
    <p:sldId id="307" r:id="rId97"/>
    <p:sldId id="308" r:id="rId98"/>
    <p:sldId id="309" r:id="rId99"/>
    <p:sldId id="310" r:id="rId100"/>
    <p:sldId id="311" r:id="rId101"/>
    <p:sldId id="312" r:id="rId102"/>
    <p:sldId id="313" r:id="rId103"/>
    <p:sldId id="314" r:id="rId104"/>
    <p:sldId id="315" r:id="rId105"/>
    <p:sldId id="316" r:id="rId106"/>
    <p:sldId id="317" r:id="rId107"/>
    <p:sldId id="318" r:id="rId108"/>
    <p:sldId id="319" r:id="rId109"/>
    <p:sldId id="320" r:id="rId110"/>
    <p:sldId id="321" r:id="rId111"/>
    <p:sldId id="322" r:id="rId112"/>
    <p:sldId id="323" r:id="rId113"/>
    <p:sldId id="324" r:id="rId114"/>
    <p:sldId id="325" r:id="rId115"/>
  </p:sldIdLst>
  <p:sldSz cx="18288000" cy="10287000"/>
  <p:notesSz cx="6858000" cy="9144000"/>
  <p:embeddedFontLst>
    <p:embeddedFont>
      <p:font typeface="Playfair Display SC" charset="1" panose="00000500000000000000"/>
      <p:regular r:id="rId6"/>
    </p:embeddedFont>
    <p:embeddedFont>
      <p:font typeface="Playfair Display SC Bold" charset="1" panose="00000800000000000000"/>
      <p:regular r:id="rId7"/>
    </p:embeddedFont>
    <p:embeddedFont>
      <p:font typeface="Playfair Display SC Italics" charset="1" panose="00000500000000000000"/>
      <p:regular r:id="rId8"/>
    </p:embeddedFont>
    <p:embeddedFont>
      <p:font typeface="Playfair Display SC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Shrikhand" charset="1" panose="02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Times New Roman" charset="1" panose="02030502070405020303"/>
      <p:regular r:id="rId19"/>
    </p:embeddedFont>
    <p:embeddedFont>
      <p:font typeface="Times New Roman Bold" charset="1" panose="02030802070405020303"/>
      <p:regular r:id="rId20"/>
    </p:embeddedFont>
    <p:embeddedFont>
      <p:font typeface="Times New Roman Italics" charset="1" panose="02030502070405090303"/>
      <p:regular r:id="rId21"/>
    </p:embeddedFont>
    <p:embeddedFont>
      <p:font typeface="Times New Roman Bold Italics" charset="1" panose="02030802070405090303"/>
      <p:regular r:id="rId22"/>
    </p:embeddedFont>
    <p:embeddedFont>
      <p:font typeface="Times New Roman Medium" charset="1" panose="02030502070405020303"/>
      <p:regular r:id="rId23"/>
    </p:embeddedFont>
    <p:embeddedFont>
      <p:font typeface="Times New Roman Medium Italics" charset="1" panose="02030502070405090303"/>
      <p:regular r:id="rId24"/>
    </p:embeddedFont>
    <p:embeddedFont>
      <p:font typeface="Times New Roman Semi-Bold" charset="1" panose="02030702070405020303"/>
      <p:regular r:id="rId25"/>
    </p:embeddedFont>
    <p:embeddedFont>
      <p:font typeface="Times New Roman Semi-Bold Italics" charset="1" panose="02030702070405090303"/>
      <p:regular r:id="rId26"/>
    </p:embeddedFont>
    <p:embeddedFont>
      <p:font typeface="Times New Roman Ultra-Bold" charset="1" panose="02030902070405020303"/>
      <p:regular r:id="rId27"/>
    </p:embeddedFont>
    <p:embeddedFont>
      <p:font typeface="Poppins" charset="1" panose="00000500000000000000"/>
      <p:regular r:id="rId28"/>
    </p:embeddedFont>
    <p:embeddedFont>
      <p:font typeface="Poppins Bold" charset="1" panose="00000800000000000000"/>
      <p:regular r:id="rId29"/>
    </p:embeddedFont>
    <p:embeddedFont>
      <p:font typeface="Poppins Italics" charset="1" panose="00000500000000000000"/>
      <p:regular r:id="rId30"/>
    </p:embeddedFont>
    <p:embeddedFont>
      <p:font typeface="Poppins Bold Italics" charset="1" panose="00000800000000000000"/>
      <p:regular r:id="rId31"/>
    </p:embeddedFont>
    <p:embeddedFont>
      <p:font typeface="Poppins Thin" charset="1" panose="00000300000000000000"/>
      <p:regular r:id="rId32"/>
    </p:embeddedFont>
    <p:embeddedFont>
      <p:font typeface="Poppins Thin Italics" charset="1" panose="00000300000000000000"/>
      <p:regular r:id="rId33"/>
    </p:embeddedFont>
    <p:embeddedFont>
      <p:font typeface="Poppins Extra-Light" charset="1" panose="00000300000000000000"/>
      <p:regular r:id="rId34"/>
    </p:embeddedFont>
    <p:embeddedFont>
      <p:font typeface="Poppins Extra-Light Italics" charset="1" panose="00000300000000000000"/>
      <p:regular r:id="rId35"/>
    </p:embeddedFont>
    <p:embeddedFont>
      <p:font typeface="Poppins Light" charset="1" panose="00000400000000000000"/>
      <p:regular r:id="rId36"/>
    </p:embeddedFont>
    <p:embeddedFont>
      <p:font typeface="Poppins Light Italics" charset="1" panose="00000400000000000000"/>
      <p:regular r:id="rId37"/>
    </p:embeddedFont>
    <p:embeddedFont>
      <p:font typeface="Poppins Medium" charset="1" panose="00000600000000000000"/>
      <p:regular r:id="rId38"/>
    </p:embeddedFont>
    <p:embeddedFont>
      <p:font typeface="Poppins Medium Italics" charset="1" panose="00000600000000000000"/>
      <p:regular r:id="rId39"/>
    </p:embeddedFont>
    <p:embeddedFont>
      <p:font typeface="Poppins Semi-Bold" charset="1" panose="00000700000000000000"/>
      <p:regular r:id="rId40"/>
    </p:embeddedFont>
    <p:embeddedFont>
      <p:font typeface="Poppins Semi-Bold Italics" charset="1" panose="00000700000000000000"/>
      <p:regular r:id="rId41"/>
    </p:embeddedFont>
    <p:embeddedFont>
      <p:font typeface="Poppins Ultra-Bold" charset="1" panose="00000900000000000000"/>
      <p:regular r:id="rId42"/>
    </p:embeddedFont>
    <p:embeddedFont>
      <p:font typeface="Poppins Ultra-Bold Italics" charset="1" panose="00000900000000000000"/>
      <p:regular r:id="rId43"/>
    </p:embeddedFont>
    <p:embeddedFont>
      <p:font typeface="Poppins Heavy" charset="1" panose="00000A00000000000000"/>
      <p:regular r:id="rId44"/>
    </p:embeddedFont>
    <p:embeddedFont>
      <p:font typeface="Poppins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theme" Target="theme/theme2.xml"/><Relationship Id="rId26" Type="http://schemas.openxmlformats.org/officeDocument/2006/relationships/font" Target="fonts/font26.fntdata"/><Relationship Id="rId112" Type="http://schemas.openxmlformats.org/officeDocument/2006/relationships/slide" Target="slides/slide67.xml"/><Relationship Id="rId21" Type="http://schemas.openxmlformats.org/officeDocument/2006/relationships/font" Target="fonts/font21.fntdata"/><Relationship Id="rId42" Type="http://schemas.openxmlformats.org/officeDocument/2006/relationships/font" Target="fonts/font42.fntdata"/><Relationship Id="rId47" Type="http://schemas.openxmlformats.org/officeDocument/2006/relationships/slide" Target="slides/slide2.xml"/><Relationship Id="rId63" Type="http://schemas.openxmlformats.org/officeDocument/2006/relationships/slide" Target="slides/slide18.xml"/><Relationship Id="rId68" Type="http://schemas.openxmlformats.org/officeDocument/2006/relationships/slide" Target="slides/slide23.xml"/><Relationship Id="rId84" Type="http://schemas.openxmlformats.org/officeDocument/2006/relationships/slide" Target="slides/slide39.xml"/><Relationship Id="rId89" Type="http://schemas.openxmlformats.org/officeDocument/2006/relationships/slide" Target="slides/slide44.xml"/><Relationship Id="rId107" Type="http://schemas.openxmlformats.org/officeDocument/2006/relationships/slide" Target="slides/slide62.xml"/><Relationship Id="rId16" Type="http://schemas.openxmlformats.org/officeDocument/2006/relationships/font" Target="fonts/font16.fntdata"/><Relationship Id="rId102" Type="http://schemas.openxmlformats.org/officeDocument/2006/relationships/slide" Target="slides/slide57.xml"/><Relationship Id="rId11" Type="http://schemas.openxmlformats.org/officeDocument/2006/relationships/font" Target="fonts/font11.fntdata"/><Relationship Id="rId32" Type="http://schemas.openxmlformats.org/officeDocument/2006/relationships/font" Target="fonts/font32.fntdata"/><Relationship Id="rId37" Type="http://schemas.openxmlformats.org/officeDocument/2006/relationships/font" Target="fonts/font37.fntdata"/><Relationship Id="rId53" Type="http://schemas.openxmlformats.org/officeDocument/2006/relationships/slide" Target="slides/slide8.xml"/><Relationship Id="rId58" Type="http://schemas.openxmlformats.org/officeDocument/2006/relationships/slide" Target="slides/slide13.xml"/><Relationship Id="rId74" Type="http://schemas.openxmlformats.org/officeDocument/2006/relationships/slide" Target="slides/slide29.xml"/><Relationship Id="rId79" Type="http://schemas.openxmlformats.org/officeDocument/2006/relationships/slide" Target="slides/slide34.xml"/><Relationship Id="rId123" Type="http://schemas.openxmlformats.org/officeDocument/2006/relationships/customXml" Target="../customXml/item3.xml"/><Relationship Id="rId5" Type="http://schemas.openxmlformats.org/officeDocument/2006/relationships/tableStyles" Target="tableStyles.xml"/><Relationship Id="rId90" Type="http://schemas.openxmlformats.org/officeDocument/2006/relationships/slide" Target="slides/slide45.xml"/><Relationship Id="rId95" Type="http://schemas.openxmlformats.org/officeDocument/2006/relationships/slide" Target="slides/slide50.xml"/><Relationship Id="rId113" Type="http://schemas.openxmlformats.org/officeDocument/2006/relationships/slide" Target="slides/slide68.xml"/><Relationship Id="rId118" Type="http://schemas.openxmlformats.org/officeDocument/2006/relationships/notesSlide" Target="notesSlides/notesSlide1.xml"/><Relationship Id="rId22" Type="http://schemas.openxmlformats.org/officeDocument/2006/relationships/font" Target="fonts/font22.fntdata"/><Relationship Id="rId27" Type="http://schemas.openxmlformats.org/officeDocument/2006/relationships/font" Target="fonts/font27.fntdata"/><Relationship Id="rId43" Type="http://schemas.openxmlformats.org/officeDocument/2006/relationships/font" Target="fonts/font43.fntdata"/><Relationship Id="rId48" Type="http://schemas.openxmlformats.org/officeDocument/2006/relationships/slide" Target="slides/slide3.xml"/><Relationship Id="rId64" Type="http://schemas.openxmlformats.org/officeDocument/2006/relationships/slide" Target="slides/slide19.xml"/><Relationship Id="rId69" Type="http://schemas.openxmlformats.org/officeDocument/2006/relationships/slide" Target="slides/slide24.xml"/><Relationship Id="rId80" Type="http://schemas.openxmlformats.org/officeDocument/2006/relationships/slide" Target="slides/slide35.xml"/><Relationship Id="rId85" Type="http://schemas.openxmlformats.org/officeDocument/2006/relationships/slide" Target="slides/slide40.xml"/><Relationship Id="rId103" Type="http://schemas.openxmlformats.org/officeDocument/2006/relationships/slide" Target="slides/slide58.xml"/><Relationship Id="rId108" Type="http://schemas.openxmlformats.org/officeDocument/2006/relationships/slide" Target="slides/slide63.xml"/><Relationship Id="rId12" Type="http://schemas.openxmlformats.org/officeDocument/2006/relationships/font" Target="fonts/font12.fntdata"/><Relationship Id="rId17" Type="http://schemas.openxmlformats.org/officeDocument/2006/relationships/font" Target="fonts/font17.fntdata"/><Relationship Id="rId33" Type="http://schemas.openxmlformats.org/officeDocument/2006/relationships/font" Target="fonts/font33.fntdata"/><Relationship Id="rId38" Type="http://schemas.openxmlformats.org/officeDocument/2006/relationships/font" Target="fonts/font38.fntdata"/><Relationship Id="rId59" Type="http://schemas.openxmlformats.org/officeDocument/2006/relationships/slide" Target="slides/slide14.xml"/><Relationship Id="rId54" Type="http://schemas.openxmlformats.org/officeDocument/2006/relationships/slide" Target="slides/slide9.xml"/><Relationship Id="rId70" Type="http://schemas.openxmlformats.org/officeDocument/2006/relationships/slide" Target="slides/slide25.xml"/><Relationship Id="rId75" Type="http://schemas.openxmlformats.org/officeDocument/2006/relationships/slide" Target="slides/slide30.xml"/><Relationship Id="rId91" Type="http://schemas.openxmlformats.org/officeDocument/2006/relationships/slide" Target="slides/slide46.xml"/><Relationship Id="rId96"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font" Target="fonts/font6.fntdata"/><Relationship Id="rId114" Type="http://schemas.openxmlformats.org/officeDocument/2006/relationships/slide" Target="slides/slide69.xml"/><Relationship Id="rId119" Type="http://schemas.openxmlformats.org/officeDocument/2006/relationships/notesSlide" Target="notesSlides/notesSlide2.xml"/><Relationship Id="rId23" Type="http://schemas.openxmlformats.org/officeDocument/2006/relationships/font" Target="fonts/font23.fntdata"/><Relationship Id="rId28" Type="http://schemas.openxmlformats.org/officeDocument/2006/relationships/font" Target="fonts/font28.fntdata"/><Relationship Id="rId49" Type="http://schemas.openxmlformats.org/officeDocument/2006/relationships/slide" Target="slides/slide4.xml"/><Relationship Id="rId44" Type="http://schemas.openxmlformats.org/officeDocument/2006/relationships/font" Target="fonts/font44.fntdata"/><Relationship Id="rId60" Type="http://schemas.openxmlformats.org/officeDocument/2006/relationships/slide" Target="slides/slide15.xml"/><Relationship Id="rId65" Type="http://schemas.openxmlformats.org/officeDocument/2006/relationships/slide" Target="slides/slide20.xml"/><Relationship Id="rId81" Type="http://schemas.openxmlformats.org/officeDocument/2006/relationships/slide" Target="slides/slide36.xml"/><Relationship Id="rId86" Type="http://schemas.openxmlformats.org/officeDocument/2006/relationships/slide" Target="slides/slide41.xml"/><Relationship Id="rId4" Type="http://schemas.openxmlformats.org/officeDocument/2006/relationships/theme" Target="theme/theme1.xml"/><Relationship Id="rId9" Type="http://schemas.openxmlformats.org/officeDocument/2006/relationships/font" Target="fonts/font9.fntdata"/><Relationship Id="rId109" Type="http://schemas.openxmlformats.org/officeDocument/2006/relationships/slide" Target="slides/slide64.xml"/><Relationship Id="rId13" Type="http://schemas.openxmlformats.org/officeDocument/2006/relationships/font" Target="fonts/font13.fntdata"/><Relationship Id="rId18" Type="http://schemas.openxmlformats.org/officeDocument/2006/relationships/font" Target="fonts/font18.fntdata"/><Relationship Id="rId39" Type="http://schemas.openxmlformats.org/officeDocument/2006/relationships/font" Target="fonts/font39.fntdata"/><Relationship Id="rId104" Type="http://schemas.openxmlformats.org/officeDocument/2006/relationships/slide" Target="slides/slide59.xml"/><Relationship Id="rId120" Type="http://schemas.openxmlformats.org/officeDocument/2006/relationships/notesSlide" Target="notesSlides/notesSlide3.xml"/><Relationship Id="rId34" Type="http://schemas.openxmlformats.org/officeDocument/2006/relationships/font" Target="fonts/font34.fntdata"/><Relationship Id="rId50" Type="http://schemas.openxmlformats.org/officeDocument/2006/relationships/slide" Target="slides/slide5.xml"/><Relationship Id="rId55" Type="http://schemas.openxmlformats.org/officeDocument/2006/relationships/slide" Target="slides/slide10.xml"/><Relationship Id="rId76" Type="http://schemas.openxmlformats.org/officeDocument/2006/relationships/slide" Target="slides/slide31.xml"/><Relationship Id="rId97" Type="http://schemas.openxmlformats.org/officeDocument/2006/relationships/slide" Target="slides/slide52.xml"/><Relationship Id="rId7" Type="http://schemas.openxmlformats.org/officeDocument/2006/relationships/font" Target="fonts/font7.fntdata"/><Relationship Id="rId71" Type="http://schemas.openxmlformats.org/officeDocument/2006/relationships/slide" Target="slides/slide26.xml"/><Relationship Id="rId92" Type="http://schemas.openxmlformats.org/officeDocument/2006/relationships/slide" Target="slides/slide47.xml"/><Relationship Id="rId2" Type="http://schemas.openxmlformats.org/officeDocument/2006/relationships/presProps" Target="presProps.xml"/><Relationship Id="rId29" Type="http://schemas.openxmlformats.org/officeDocument/2006/relationships/font" Target="fonts/font29.fntdata"/><Relationship Id="rId110" Type="http://schemas.openxmlformats.org/officeDocument/2006/relationships/slide" Target="slides/slide65.xml"/><Relationship Id="rId115" Type="http://schemas.openxmlformats.org/officeDocument/2006/relationships/slide" Target="slides/slide70.xml"/><Relationship Id="rId24" Type="http://schemas.openxmlformats.org/officeDocument/2006/relationships/font" Target="fonts/font24.fntdata"/><Relationship Id="rId40" Type="http://schemas.openxmlformats.org/officeDocument/2006/relationships/font" Target="fonts/font40.fntdata"/><Relationship Id="rId45" Type="http://schemas.openxmlformats.org/officeDocument/2006/relationships/font" Target="fonts/font45.fntdata"/><Relationship Id="rId66" Type="http://schemas.openxmlformats.org/officeDocument/2006/relationships/slide" Target="slides/slide21.xml"/><Relationship Id="rId87" Type="http://schemas.openxmlformats.org/officeDocument/2006/relationships/slide" Target="slides/slide42.xml"/><Relationship Id="rId61" Type="http://schemas.openxmlformats.org/officeDocument/2006/relationships/slide" Target="slides/slide16.xml"/><Relationship Id="rId82" Type="http://schemas.openxmlformats.org/officeDocument/2006/relationships/slide" Target="slides/slide37.xml"/><Relationship Id="rId19" Type="http://schemas.openxmlformats.org/officeDocument/2006/relationships/font" Target="fonts/font19.fntdata"/><Relationship Id="rId100" Type="http://schemas.openxmlformats.org/officeDocument/2006/relationships/slide" Target="slides/slide55.xml"/><Relationship Id="rId105" Type="http://schemas.openxmlformats.org/officeDocument/2006/relationships/slide" Target="slides/slide60.xml"/><Relationship Id="rId14" Type="http://schemas.openxmlformats.org/officeDocument/2006/relationships/font" Target="fonts/font14.fntdata"/><Relationship Id="rId30" Type="http://schemas.openxmlformats.org/officeDocument/2006/relationships/font" Target="fonts/font30.fntdata"/><Relationship Id="rId35" Type="http://schemas.openxmlformats.org/officeDocument/2006/relationships/font" Target="fonts/font35.fntdata"/><Relationship Id="rId56" Type="http://schemas.openxmlformats.org/officeDocument/2006/relationships/slide" Target="slides/slide11.xml"/><Relationship Id="rId77" Type="http://schemas.openxmlformats.org/officeDocument/2006/relationships/slide" Target="slides/slide32.xml"/><Relationship Id="rId51" Type="http://schemas.openxmlformats.org/officeDocument/2006/relationships/slide" Target="slides/slide6.xml"/><Relationship Id="rId72" Type="http://schemas.openxmlformats.org/officeDocument/2006/relationships/slide" Target="slides/slide27.xml"/><Relationship Id="rId8" Type="http://schemas.openxmlformats.org/officeDocument/2006/relationships/font" Target="fonts/font8.fntdata"/><Relationship Id="rId93" Type="http://schemas.openxmlformats.org/officeDocument/2006/relationships/slide" Target="slides/slide48.xml"/><Relationship Id="rId98" Type="http://schemas.openxmlformats.org/officeDocument/2006/relationships/slide" Target="slides/slide53.xml"/><Relationship Id="rId121" Type="http://schemas.openxmlformats.org/officeDocument/2006/relationships/customXml" Target="../customXml/item1.xml"/><Relationship Id="rId3" Type="http://schemas.openxmlformats.org/officeDocument/2006/relationships/viewProps" Target="viewProps.xml"/><Relationship Id="rId116" Type="http://schemas.openxmlformats.org/officeDocument/2006/relationships/notesMaster" Target="notesMasters/notesMaster1.xml"/><Relationship Id="rId25" Type="http://schemas.openxmlformats.org/officeDocument/2006/relationships/font" Target="fonts/font25.fntdata"/><Relationship Id="rId46" Type="http://schemas.openxmlformats.org/officeDocument/2006/relationships/slide" Target="slides/slide1.xml"/><Relationship Id="rId67" Type="http://schemas.openxmlformats.org/officeDocument/2006/relationships/slide" Target="slides/slide22.xml"/><Relationship Id="rId111" Type="http://schemas.openxmlformats.org/officeDocument/2006/relationships/slide" Target="slides/slide66.xml"/><Relationship Id="rId20" Type="http://schemas.openxmlformats.org/officeDocument/2006/relationships/font" Target="fonts/font20.fntdata"/><Relationship Id="rId41" Type="http://schemas.openxmlformats.org/officeDocument/2006/relationships/font" Target="fonts/font41.fntdata"/><Relationship Id="rId62" Type="http://schemas.openxmlformats.org/officeDocument/2006/relationships/slide" Target="slides/slide17.xml"/><Relationship Id="rId83" Type="http://schemas.openxmlformats.org/officeDocument/2006/relationships/slide" Target="slides/slide38.xml"/><Relationship Id="rId88" Type="http://schemas.openxmlformats.org/officeDocument/2006/relationships/slide" Target="slides/slide43.xml"/><Relationship Id="rId106" Type="http://schemas.openxmlformats.org/officeDocument/2006/relationships/slide" Target="slides/slide61.xml"/><Relationship Id="rId15" Type="http://schemas.openxmlformats.org/officeDocument/2006/relationships/font" Target="fonts/font15.fntdata"/><Relationship Id="rId36" Type="http://schemas.openxmlformats.org/officeDocument/2006/relationships/font" Target="fonts/font36.fntdata"/><Relationship Id="rId57" Type="http://schemas.openxmlformats.org/officeDocument/2006/relationships/slide" Target="slides/slide12.xml"/><Relationship Id="rId10" Type="http://schemas.openxmlformats.org/officeDocument/2006/relationships/font" Target="fonts/font10.fntdata"/><Relationship Id="rId101" Type="http://schemas.openxmlformats.org/officeDocument/2006/relationships/slide" Target="slides/slide56.xml"/><Relationship Id="rId31" Type="http://schemas.openxmlformats.org/officeDocument/2006/relationships/font" Target="fonts/font31.fntdata"/><Relationship Id="rId52" Type="http://schemas.openxmlformats.org/officeDocument/2006/relationships/slide" Target="slides/slide7.xml"/><Relationship Id="rId73" Type="http://schemas.openxmlformats.org/officeDocument/2006/relationships/slide" Target="slides/slide28.xml"/><Relationship Id="rId78" Type="http://schemas.openxmlformats.org/officeDocument/2006/relationships/slide" Target="slides/slide33.xml"/><Relationship Id="rId94" Type="http://schemas.openxmlformats.org/officeDocument/2006/relationships/slide" Target="slides/slide49.xml"/><Relationship Id="rId99" Type="http://schemas.openxmlformats.org/officeDocument/2006/relationships/slide" Target="slides/slide54.xml"/><Relationship Id="rId122" Type="http://schemas.openxmlformats.org/officeDocument/2006/relationships/customXml" Target="../customXml/item2.xml"/></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Phishing is an attempt to steal sensitive information or break into organization's accounts. Phishing emails can also work by sending the victim an attachment that contains malware. When the victim opens the attachment, the malware is installed on their computer, and it can then steal their sensitive information or take control of their computer.</a:t>
            </a:r>
          </a:p>
          <a:p>
            <a:r>
              <a:rPr lang="en-US"/>
              <a:t/>
            </a:r>
          </a:p>
          <a:p>
            <a:r>
              <a:rPr lang="en-US"/>
              <a:t/>
            </a:r>
          </a:p>
          <a:p>
            <a:r>
              <a:rPr lang="en-US"/>
              <a:t/>
            </a:r>
          </a:p>
          <a:p>
            <a:r>
              <a:rPr lang="en-US"/>
              <a:t>Why it’s important in DLP: phishing email detection is a critical aspect of DLP because it helps organizations protect sensitive data, maintain compliance, ensure business continuity, and safeguard their reputation. It complements other DLP measures by addressing a common and highly effective attack vector used by cybercriminals to compromise data security.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Balancing False Positives and False Negatives:</a:t>
            </a:r>
          </a:p>
          <a:p>
            <a:r>
              <a:rPr lang="en-US"/>
              <a:t/>
            </a:r>
          </a:p>
          <a:p>
            <a:r>
              <a:rPr lang="en-US"/>
              <a:t>False Positives: These occur when a legitimate email is incorrectly classified as a phishing email. False positives can lead to genuine communications being moved to spam folders, which can inconvenience users and potentially lead to missed opportunities.</a:t>
            </a:r>
          </a:p>
          <a:p>
            <a:r>
              <a:rPr lang="en-US"/>
              <a:t/>
            </a:r>
          </a:p>
          <a:p>
            <a:r>
              <a:rPr lang="en-US"/>
              <a:t>False Negatives: These occur when a phishing email is incorrectly classified as a legitimate email. False negatives can lead to security breaches and data loss, as malicious emails go undetected.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Main Objective: The main objective of Phishing Email Detection in DLP system is to proactively identify and block phishing emails to prevent unauthorized access to sensitive data, reduce the risk of data breaches, and protect the organization's assets and reputation.</a:t>
            </a:r>
          </a:p>
          <a:p>
            <a:r>
              <a:rPr lang="en-US"/>
              <a:t/>
            </a:r>
          </a:p>
          <a:p>
            <a:r>
              <a:rPr lang="en-US"/>
              <a:t>Sub-Objectives: </a:t>
            </a:r>
          </a:p>
          <a:p>
            <a:r>
              <a:rPr lang="en-US"/>
              <a:t>•	Early Detection - Identify phishing emails as early as possible in the email delivery process to minimize the chances of user interaction with malicious content.</a:t>
            </a:r>
          </a:p>
          <a:p>
            <a:r>
              <a:rPr lang="en-US"/>
              <a:t>•	Accurate Detection - Develop and implement advanced algorithms and techniques for accurate detection of phishing emails while minimizing false positives.</a:t>
            </a:r>
          </a:p>
          <a:p>
            <a:r>
              <a:rPr lang="en-US"/>
              <a:t>•	Real-Time Monitoring: Continuously monitor incoming emails in real-time to detect and respond to phishing threats promptly.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6.jpeg" Type="http://schemas.openxmlformats.org/officeDocument/2006/relationships/image"/><Relationship Id="rId4" Target="../media/image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7.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7.jpe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8.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2.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3.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4.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5.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6.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7.jpeg" Type="http://schemas.openxmlformats.org/officeDocument/2006/relationships/image"/><Relationship Id="rId4" Target="../media/VAFzA_frR3o.mp4" Type="http://schemas.openxmlformats.org/officeDocument/2006/relationships/video"/><Relationship Id="rId5" Target="../media/VAFzA_frR3o.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8.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436516" y="-546697"/>
            <a:ext cx="13399784" cy="11603609"/>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5815" t="0" r="-78198" b="-5962"/>
              </a:stretch>
            </a:blipFill>
          </p:spPr>
        </p:sp>
      </p:grpSp>
      <p:grpSp>
        <p:nvGrpSpPr>
          <p:cNvPr name="Group 4" id="4"/>
          <p:cNvGrpSpPr/>
          <p:nvPr/>
        </p:nvGrpSpPr>
        <p:grpSpPr>
          <a:xfrm rot="0">
            <a:off x="14449980" y="7866266"/>
            <a:ext cx="2984182" cy="2611159"/>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6" id="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12944032" y="-19362"/>
            <a:ext cx="3030318" cy="265152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4436516" y="2632167"/>
            <a:ext cx="2997646" cy="2622940"/>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12957889" y="5255107"/>
            <a:ext cx="2984182" cy="2611159"/>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10800000">
            <a:off x="14449980" y="5255107"/>
            <a:ext cx="2984182" cy="2611159"/>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8" id="1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10800000">
            <a:off x="12942398" y="2632167"/>
            <a:ext cx="3007063" cy="2631180"/>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1" id="2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2" id="22"/>
          <p:cNvGrpSpPr/>
          <p:nvPr/>
        </p:nvGrpSpPr>
        <p:grpSpPr>
          <a:xfrm rot="-10800000">
            <a:off x="11877944" y="2661552"/>
            <a:ext cx="802213" cy="701937"/>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4" id="2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0">
            <a:off x="12359701" y="2674393"/>
            <a:ext cx="845737" cy="740020"/>
            <a:chOff x="0" y="0"/>
            <a:chExt cx="812800" cy="711200"/>
          </a:xfrm>
        </p:grpSpPr>
        <p:sp>
          <p:nvSpPr>
            <p:cNvPr name="Freeform 26" id="2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7" id="2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8" id="28"/>
          <p:cNvGrpSpPr/>
          <p:nvPr/>
        </p:nvGrpSpPr>
        <p:grpSpPr>
          <a:xfrm rot="0">
            <a:off x="12496571" y="8068863"/>
            <a:ext cx="902266" cy="789483"/>
            <a:chOff x="0" y="0"/>
            <a:chExt cx="812800" cy="711200"/>
          </a:xfrm>
        </p:grpSpPr>
        <p:sp>
          <p:nvSpPr>
            <p:cNvPr name="Freeform 29" id="2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30" id="3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10800000">
            <a:off x="12967100" y="7856741"/>
            <a:ext cx="2984182" cy="2611159"/>
            <a:chOff x="0" y="0"/>
            <a:chExt cx="812800" cy="711200"/>
          </a:xfrm>
        </p:grpSpPr>
        <p:sp>
          <p:nvSpPr>
            <p:cNvPr name="Freeform 32" id="3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33" id="3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34" id="34"/>
          <p:cNvSpPr/>
          <p:nvPr/>
        </p:nvSpPr>
        <p:spPr>
          <a:xfrm flipH="false" flipV="false" rot="0">
            <a:off x="0" y="0"/>
            <a:ext cx="1080333" cy="1129760"/>
          </a:xfrm>
          <a:custGeom>
            <a:avLst/>
            <a:gdLst/>
            <a:ahLst/>
            <a:cxnLst/>
            <a:rect r="r" b="b" t="t" l="l"/>
            <a:pathLst>
              <a:path h="1129760" w="1080333">
                <a:moveTo>
                  <a:pt x="0" y="0"/>
                </a:moveTo>
                <a:lnTo>
                  <a:pt x="1080333" y="0"/>
                </a:lnTo>
                <a:lnTo>
                  <a:pt x="1080333" y="1129760"/>
                </a:lnTo>
                <a:lnTo>
                  <a:pt x="0" y="1129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5" id="3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5"/>
            <a:stretch>
              <a:fillRect l="0" t="0" r="0" b="0"/>
            </a:stretch>
          </a:blipFill>
        </p:spPr>
      </p:sp>
      <p:sp>
        <p:nvSpPr>
          <p:cNvPr name="Freeform 36" id="36"/>
          <p:cNvSpPr/>
          <p:nvPr/>
        </p:nvSpPr>
        <p:spPr>
          <a:xfrm flipH="false" flipV="false" rot="0">
            <a:off x="3954673" y="3943637"/>
            <a:ext cx="5189327" cy="2880383"/>
          </a:xfrm>
          <a:custGeom>
            <a:avLst/>
            <a:gdLst/>
            <a:ahLst/>
            <a:cxnLst/>
            <a:rect r="r" b="b" t="t" l="l"/>
            <a:pathLst>
              <a:path h="2880383" w="5189327">
                <a:moveTo>
                  <a:pt x="0" y="0"/>
                </a:moveTo>
                <a:lnTo>
                  <a:pt x="5189327" y="0"/>
                </a:lnTo>
                <a:lnTo>
                  <a:pt x="5189327" y="2880383"/>
                </a:lnTo>
                <a:lnTo>
                  <a:pt x="0" y="2880383"/>
                </a:lnTo>
                <a:lnTo>
                  <a:pt x="0" y="0"/>
                </a:lnTo>
                <a:close/>
              </a:path>
            </a:pathLst>
          </a:custGeom>
          <a:blipFill>
            <a:blip r:embed="rId6"/>
            <a:stretch>
              <a:fillRect l="0" t="0" r="-3221" b="-26641"/>
            </a:stretch>
          </a:blipFill>
        </p:spPr>
      </p:sp>
      <p:sp>
        <p:nvSpPr>
          <p:cNvPr name="TextBox 37" id="37"/>
          <p:cNvSpPr txBox="true"/>
          <p:nvPr/>
        </p:nvSpPr>
        <p:spPr>
          <a:xfrm rot="0">
            <a:off x="506831" y="1506234"/>
            <a:ext cx="11989741" cy="2997819"/>
          </a:xfrm>
          <a:prstGeom prst="rect">
            <a:avLst/>
          </a:prstGeom>
        </p:spPr>
        <p:txBody>
          <a:bodyPr anchor="t" rtlCol="false" tIns="0" lIns="0" bIns="0" rIns="0">
            <a:spAutoFit/>
          </a:bodyPr>
          <a:lstStyle/>
          <a:p>
            <a:pPr algn="ctr">
              <a:lnSpc>
                <a:spcPts val="8015"/>
              </a:lnSpc>
            </a:pPr>
            <a:r>
              <a:rPr lang="en-US" sz="5725">
                <a:solidFill>
                  <a:srgbClr val="000000"/>
                </a:solidFill>
                <a:latin typeface="Playfair Display SC Bold"/>
              </a:rPr>
              <a:t>Unified DLP Solutions for Email System </a:t>
            </a:r>
          </a:p>
          <a:p>
            <a:pPr algn="ctr">
              <a:lnSpc>
                <a:spcPts val="8015"/>
              </a:lnSpc>
              <a:spcBef>
                <a:spcPct val="0"/>
              </a:spcBef>
            </a:pPr>
          </a:p>
        </p:txBody>
      </p:sp>
      <p:sp>
        <p:nvSpPr>
          <p:cNvPr name="TextBox 38" id="38"/>
          <p:cNvSpPr txBox="true"/>
          <p:nvPr/>
        </p:nvSpPr>
        <p:spPr>
          <a:xfrm rot="0">
            <a:off x="4611966" y="7704341"/>
            <a:ext cx="3874740" cy="739139"/>
          </a:xfrm>
          <a:prstGeom prst="rect">
            <a:avLst/>
          </a:prstGeom>
        </p:spPr>
        <p:txBody>
          <a:bodyPr anchor="t" rtlCol="false" tIns="0" lIns="0" bIns="0" rIns="0">
            <a:spAutoFit/>
          </a:bodyPr>
          <a:lstStyle/>
          <a:p>
            <a:pPr algn="ctr">
              <a:lnSpc>
                <a:spcPts val="5460"/>
              </a:lnSpc>
              <a:spcBef>
                <a:spcPct val="0"/>
              </a:spcBef>
            </a:pPr>
            <a:r>
              <a:rPr lang="en-US" sz="3900">
                <a:solidFill>
                  <a:srgbClr val="000000"/>
                </a:solidFill>
                <a:latin typeface="Times New Roman Bold"/>
              </a:rPr>
              <a:t>TMP-2023-24-082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2994217" y="-634399"/>
            <a:ext cx="5622271" cy="4919487"/>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5943291" y="7774589"/>
            <a:ext cx="2020733" cy="176814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734936" y="802545"/>
            <a:ext cx="2020733" cy="176814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59411" y="8670103"/>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657671" y="1740498"/>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0" id="20"/>
          <p:cNvSpPr txBox="true"/>
          <p:nvPr/>
        </p:nvSpPr>
        <p:spPr>
          <a:xfrm rot="0">
            <a:off x="3917863" y="942975"/>
            <a:ext cx="10529127" cy="1443995"/>
          </a:xfrm>
          <a:prstGeom prst="rect">
            <a:avLst/>
          </a:prstGeom>
        </p:spPr>
        <p:txBody>
          <a:bodyPr anchor="t" rtlCol="false" tIns="0" lIns="0" bIns="0" rIns="0">
            <a:spAutoFit/>
          </a:bodyPr>
          <a:lstStyle/>
          <a:p>
            <a:pPr algn="ctr">
              <a:lnSpc>
                <a:spcPts val="5359"/>
              </a:lnSpc>
            </a:pPr>
            <a:r>
              <a:rPr lang="en-US" sz="4503">
                <a:solidFill>
                  <a:srgbClr val="000000"/>
                </a:solidFill>
                <a:latin typeface="Times New Roman Bold"/>
              </a:rPr>
              <a:t>ABNORMAL LOGIN ANALYSIS FOR EMAIL-BASED DLP SYSTEMS</a:t>
            </a:r>
          </a:p>
        </p:txBody>
      </p:sp>
      <p:sp>
        <p:nvSpPr>
          <p:cNvPr name="Freeform 21" id="2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22" id="22"/>
          <p:cNvGrpSpPr/>
          <p:nvPr/>
        </p:nvGrpSpPr>
        <p:grpSpPr>
          <a:xfrm rot="0">
            <a:off x="7913382" y="3600450"/>
            <a:ext cx="2461236" cy="3066573"/>
            <a:chOff x="0" y="0"/>
            <a:chExt cx="648227" cy="807657"/>
          </a:xfrm>
        </p:grpSpPr>
        <p:sp>
          <p:nvSpPr>
            <p:cNvPr name="Freeform 23" id="23"/>
            <p:cNvSpPr/>
            <p:nvPr/>
          </p:nvSpPr>
          <p:spPr>
            <a:xfrm flipH="false" flipV="false" rot="0">
              <a:off x="0" y="0"/>
              <a:ext cx="648227" cy="807657"/>
            </a:xfrm>
            <a:custGeom>
              <a:avLst/>
              <a:gdLst/>
              <a:ahLst/>
              <a:cxnLst/>
              <a:rect r="r" b="b" t="t" l="l"/>
              <a:pathLst>
                <a:path h="807657" w="648227">
                  <a:moveTo>
                    <a:pt x="0" y="0"/>
                  </a:moveTo>
                  <a:lnTo>
                    <a:pt x="648227" y="0"/>
                  </a:lnTo>
                  <a:lnTo>
                    <a:pt x="648227" y="807657"/>
                  </a:lnTo>
                  <a:lnTo>
                    <a:pt x="0" y="807657"/>
                  </a:lnTo>
                  <a:close/>
                </a:path>
              </a:pathLst>
            </a:custGeom>
            <a:solidFill>
              <a:srgbClr val="1255B6"/>
            </a:solidFill>
          </p:spPr>
        </p:sp>
        <p:sp>
          <p:nvSpPr>
            <p:cNvPr name="TextBox 24" id="24"/>
            <p:cNvSpPr txBox="true"/>
            <p:nvPr/>
          </p:nvSpPr>
          <p:spPr>
            <a:xfrm>
              <a:off x="0" y="-76200"/>
              <a:ext cx="648227" cy="883857"/>
            </a:xfrm>
            <a:prstGeom prst="rect">
              <a:avLst/>
            </a:prstGeom>
          </p:spPr>
          <p:txBody>
            <a:bodyPr anchor="ctr" rtlCol="false" tIns="50800" lIns="50800" bIns="50800" rIns="50800"/>
            <a:lstStyle/>
            <a:p>
              <a:pPr algn="ctr">
                <a:lnSpc>
                  <a:spcPts val="3639"/>
                </a:lnSpc>
              </a:pPr>
            </a:p>
          </p:txBody>
        </p:sp>
      </p:grpSp>
      <p:sp>
        <p:nvSpPr>
          <p:cNvPr name="Freeform 25" id="25"/>
          <p:cNvSpPr/>
          <p:nvPr/>
        </p:nvSpPr>
        <p:spPr>
          <a:xfrm flipH="false" flipV="false" rot="0">
            <a:off x="8097830" y="3768376"/>
            <a:ext cx="2097089" cy="2730722"/>
          </a:xfrm>
          <a:custGeom>
            <a:avLst/>
            <a:gdLst/>
            <a:ahLst/>
            <a:cxnLst/>
            <a:rect r="r" b="b" t="t" l="l"/>
            <a:pathLst>
              <a:path h="2730722" w="2097089">
                <a:moveTo>
                  <a:pt x="0" y="0"/>
                </a:moveTo>
                <a:lnTo>
                  <a:pt x="2097089" y="0"/>
                </a:lnTo>
                <a:lnTo>
                  <a:pt x="2097089" y="2730721"/>
                </a:lnTo>
                <a:lnTo>
                  <a:pt x="0" y="2730721"/>
                </a:lnTo>
                <a:lnTo>
                  <a:pt x="0" y="0"/>
                </a:lnTo>
                <a:close/>
              </a:path>
            </a:pathLst>
          </a:custGeom>
          <a:blipFill>
            <a:blip r:embed="rId3"/>
            <a:stretch>
              <a:fillRect l="-36452" t="0" r="-39398" b="0"/>
            </a:stretch>
          </a:blipFill>
        </p:spPr>
      </p:sp>
      <p:sp>
        <p:nvSpPr>
          <p:cNvPr name="TextBox 26" id="26"/>
          <p:cNvSpPr txBox="true"/>
          <p:nvPr/>
        </p:nvSpPr>
        <p:spPr>
          <a:xfrm rot="0">
            <a:off x="5131026" y="7041741"/>
            <a:ext cx="9157257" cy="992541"/>
          </a:xfrm>
          <a:prstGeom prst="rect">
            <a:avLst/>
          </a:prstGeom>
        </p:spPr>
        <p:txBody>
          <a:bodyPr anchor="t" rtlCol="false" tIns="0" lIns="0" bIns="0" rIns="0">
            <a:spAutoFit/>
          </a:bodyPr>
          <a:lstStyle/>
          <a:p>
            <a:pPr algn="ctr">
              <a:lnSpc>
                <a:spcPts val="7768"/>
              </a:lnSpc>
            </a:pPr>
            <a:r>
              <a:rPr lang="en-US" sz="5548">
                <a:solidFill>
                  <a:srgbClr val="000000"/>
                </a:solidFill>
                <a:latin typeface="Poppins Bold"/>
              </a:rPr>
              <a:t>LOGU JJ</a:t>
            </a:r>
            <a:r>
              <a:rPr lang="en-US" sz="5548">
                <a:solidFill>
                  <a:srgbClr val="000000"/>
                </a:solidFill>
                <a:latin typeface="Poppins Bold"/>
              </a:rPr>
              <a:t> </a:t>
            </a:r>
            <a:r>
              <a:rPr lang="en-US" sz="5548">
                <a:solidFill>
                  <a:srgbClr val="000000"/>
                </a:solidFill>
                <a:latin typeface="Poppins Bold"/>
              </a:rPr>
              <a:t>| IT20638818 </a:t>
            </a:r>
          </a:p>
        </p:txBody>
      </p:sp>
      <p:sp>
        <p:nvSpPr>
          <p:cNvPr name="TextBox 27" id="27"/>
          <p:cNvSpPr txBox="true"/>
          <p:nvPr/>
        </p:nvSpPr>
        <p:spPr>
          <a:xfrm rot="0">
            <a:off x="6489639" y="8127147"/>
            <a:ext cx="5385575" cy="882051"/>
          </a:xfrm>
          <a:prstGeom prst="rect">
            <a:avLst/>
          </a:prstGeom>
        </p:spPr>
        <p:txBody>
          <a:bodyPr anchor="t" rtlCol="false" tIns="0" lIns="0" bIns="0" rIns="0">
            <a:spAutoFit/>
          </a:bodyPr>
          <a:lstStyle/>
          <a:p>
            <a:pPr algn="ctr">
              <a:lnSpc>
                <a:spcPts val="6508"/>
              </a:lnSpc>
            </a:pPr>
            <a:r>
              <a:rPr lang="en-US" sz="4648">
                <a:solidFill>
                  <a:srgbClr val="000000"/>
                </a:solidFill>
                <a:latin typeface="Times New Roman"/>
              </a:rPr>
              <a:t>CYBERSECURITY</a:t>
            </a:r>
          </a:p>
        </p:txBody>
      </p:sp>
      <p:sp>
        <p:nvSpPr>
          <p:cNvPr name="TextBox 28" id="28"/>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38428" y="-602202"/>
            <a:ext cx="9496910" cy="8161407"/>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sp>
        <p:sp>
          <p:nvSpPr>
            <p:cNvPr name="TextBox 4" id="4"/>
            <p:cNvSpPr txBox="true"/>
            <p:nvPr/>
          </p:nvSpPr>
          <p:spPr>
            <a:xfrm>
              <a:off x="114300" y="-76200"/>
              <a:ext cx="584200" cy="7747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15655634" y="4287660"/>
            <a:ext cx="7343910" cy="6425921"/>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4885769" y="6779613"/>
            <a:ext cx="2639518" cy="230957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11645366" y="-126089"/>
            <a:ext cx="2639518" cy="23095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4776204" y="7949350"/>
            <a:ext cx="1302675" cy="1139841"/>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0994029" y="229857"/>
            <a:ext cx="1302675" cy="1139841"/>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0" id="20"/>
          <p:cNvSpPr txBox="true"/>
          <p:nvPr/>
        </p:nvSpPr>
        <p:spPr>
          <a:xfrm rot="0">
            <a:off x="1052362" y="592045"/>
            <a:ext cx="7076390"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BACKGROUND</a:t>
            </a:r>
          </a:p>
        </p:txBody>
      </p:sp>
      <p:sp>
        <p:nvSpPr>
          <p:cNvPr name="Freeform 21" id="2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2" id="22"/>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3" id="23"/>
          <p:cNvSpPr txBox="true"/>
          <p:nvPr/>
        </p:nvSpPr>
        <p:spPr>
          <a:xfrm rot="0">
            <a:off x="377362" y="2653030"/>
            <a:ext cx="11268004" cy="48475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Times New Roman"/>
              </a:rPr>
              <a:t>What is the abnormal login?</a:t>
            </a:r>
          </a:p>
          <a:p>
            <a:pPr>
              <a:lnSpc>
                <a:spcPts val="4759"/>
              </a:lnSpc>
            </a:pPr>
          </a:p>
          <a:p>
            <a:pPr marL="734059" indent="-367030" lvl="1">
              <a:lnSpc>
                <a:spcPts val="4759"/>
              </a:lnSpc>
              <a:buFont typeface="Arial"/>
              <a:buChar char="•"/>
            </a:pPr>
            <a:r>
              <a:rPr lang="en-US" sz="3399">
                <a:solidFill>
                  <a:srgbClr val="000000"/>
                </a:solidFill>
                <a:latin typeface="Times New Roman"/>
              </a:rPr>
              <a:t>W</a:t>
            </a:r>
            <a:r>
              <a:rPr lang="en-US" sz="3399">
                <a:solidFill>
                  <a:srgbClr val="000000"/>
                </a:solidFill>
                <a:latin typeface="Times New Roman"/>
              </a:rPr>
              <a:t>hy abnormal login Analysis important?</a:t>
            </a:r>
          </a:p>
          <a:p>
            <a:pPr>
              <a:lnSpc>
                <a:spcPts val="4759"/>
              </a:lnSpc>
            </a:pPr>
          </a:p>
          <a:p>
            <a:pPr marL="734059" indent="-367030" lvl="1">
              <a:lnSpc>
                <a:spcPts val="4759"/>
              </a:lnSpc>
              <a:buFont typeface="Arial"/>
              <a:buChar char="•"/>
            </a:pPr>
            <a:r>
              <a:rPr lang="en-US" sz="3399">
                <a:solidFill>
                  <a:srgbClr val="000000"/>
                </a:solidFill>
                <a:latin typeface="Times New Roman"/>
              </a:rPr>
              <a:t>Benefits of</a:t>
            </a:r>
            <a:r>
              <a:rPr lang="en-US" sz="3399">
                <a:solidFill>
                  <a:srgbClr val="000000"/>
                </a:solidFill>
                <a:latin typeface="Times New Roman"/>
              </a:rPr>
              <a:t> abnormal  login analysis?</a:t>
            </a:r>
          </a:p>
          <a:p>
            <a:pPr algn="ctr">
              <a:lnSpc>
                <a:spcPts val="4759"/>
              </a:lnSpc>
            </a:pPr>
          </a:p>
          <a:p>
            <a:pPr algn="ctr">
              <a:lnSpc>
                <a:spcPts val="4759"/>
              </a:lnSpc>
            </a:pPr>
          </a:p>
          <a:p>
            <a:pPr algn="ctr">
              <a:lnSpc>
                <a:spcPts val="4759"/>
              </a:lnSpc>
              <a:spcBef>
                <a:spcPct val="0"/>
              </a:spcBef>
            </a:pP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1052362" y="592045"/>
            <a:ext cx="9450335" cy="1989328"/>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RESEARCH PROBLEM</a:t>
            </a:r>
          </a:p>
          <a:p>
            <a:pPr>
              <a:lnSpc>
                <a:spcPts val="7615"/>
              </a:lnSpc>
            </a:pPr>
          </a:p>
        </p:txBody>
      </p:sp>
      <p:sp>
        <p:nvSpPr>
          <p:cNvPr name="TextBox 13" id="13"/>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4" id="14"/>
          <p:cNvSpPr txBox="true"/>
          <p:nvPr/>
        </p:nvSpPr>
        <p:spPr>
          <a:xfrm rot="0">
            <a:off x="1194261" y="2681437"/>
            <a:ext cx="14749030" cy="1085850"/>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000000"/>
                </a:solidFill>
                <a:latin typeface="Times New Roman"/>
              </a:rPr>
              <a:t>How can abnormal login activities be effectively detected and differentiated from legitimate logins?</a:t>
            </a:r>
          </a:p>
        </p:txBody>
      </p:sp>
      <p:sp>
        <p:nvSpPr>
          <p:cNvPr name="TextBox 15" id="15"/>
          <p:cNvSpPr txBox="true"/>
          <p:nvPr/>
        </p:nvSpPr>
        <p:spPr>
          <a:xfrm rot="0">
            <a:off x="1052362" y="4348312"/>
            <a:ext cx="14360350" cy="1609725"/>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000000"/>
                </a:solidFill>
                <a:latin typeface="Times New Roman"/>
              </a:rPr>
              <a:t> My proposed solution addresses these challenges by selecting the Random Forest Classifier algorithm to train the model. This analysis detects abnormal logins in real-time for users.</a:t>
            </a:r>
          </a:p>
        </p:txBody>
      </p:sp>
      <p:sp>
        <p:nvSpPr>
          <p:cNvPr name="TextBox 16" id="16"/>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3" id="13"/>
          <p:cNvSpPr txBox="true"/>
          <p:nvPr/>
        </p:nvSpPr>
        <p:spPr>
          <a:xfrm rot="0">
            <a:off x="1028700" y="971550"/>
            <a:ext cx="5836419"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OBJECTIVE </a:t>
            </a:r>
          </a:p>
        </p:txBody>
      </p:sp>
      <p:sp>
        <p:nvSpPr>
          <p:cNvPr name="AutoShape 14" id="14"/>
          <p:cNvSpPr/>
          <p:nvPr/>
        </p:nvSpPr>
        <p:spPr>
          <a:xfrm flipH="true" flipV="true">
            <a:off x="9182426" y="3142812"/>
            <a:ext cx="0" cy="3999580"/>
          </a:xfrm>
          <a:prstGeom prst="line">
            <a:avLst/>
          </a:prstGeom>
          <a:ln cap="flat" w="28575">
            <a:solidFill>
              <a:srgbClr val="000000"/>
            </a:solidFill>
            <a:prstDash val="lgDash"/>
            <a:headEnd type="none" len="sm" w="sm"/>
            <a:tailEnd type="none" len="sm" w="sm"/>
          </a:ln>
        </p:spPr>
      </p:sp>
      <p:grpSp>
        <p:nvGrpSpPr>
          <p:cNvPr name="Group 15" id="15"/>
          <p:cNvGrpSpPr/>
          <p:nvPr/>
        </p:nvGrpSpPr>
        <p:grpSpPr>
          <a:xfrm rot="0">
            <a:off x="8334041" y="4275132"/>
            <a:ext cx="1668196" cy="166819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8528834" y="1795078"/>
            <a:ext cx="1347734" cy="13477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8528834" y="6982123"/>
            <a:ext cx="1347734" cy="134773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3" id="23"/>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8661938" y="4622114"/>
            <a:ext cx="1040976" cy="1040976"/>
          </a:xfrm>
          <a:custGeom>
            <a:avLst/>
            <a:gdLst/>
            <a:ahLst/>
            <a:cxnLst/>
            <a:rect r="r" b="b" t="t" l="l"/>
            <a:pathLst>
              <a:path h="1040976" w="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8828192" y="2153233"/>
            <a:ext cx="708470" cy="631424"/>
          </a:xfrm>
          <a:custGeom>
            <a:avLst/>
            <a:gdLst/>
            <a:ahLst/>
            <a:cxnLst/>
            <a:rect r="r" b="b" t="t" l="l"/>
            <a:pathLst>
              <a:path h="631424" w="708470">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8774847" y="7248411"/>
            <a:ext cx="815159" cy="815159"/>
          </a:xfrm>
          <a:custGeom>
            <a:avLst/>
            <a:gdLst/>
            <a:ahLst/>
            <a:cxnLst/>
            <a:rect r="r" b="b" t="t" l="l"/>
            <a:pathLst>
              <a:path h="815159" w="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10432170" y="1723553"/>
            <a:ext cx="3280765" cy="509905"/>
          </a:xfrm>
          <a:prstGeom prst="rect">
            <a:avLst/>
          </a:prstGeom>
        </p:spPr>
        <p:txBody>
          <a:bodyPr anchor="t" rtlCol="false" tIns="0" lIns="0" bIns="0" rIns="0">
            <a:spAutoFit/>
          </a:bodyPr>
          <a:lstStyle/>
          <a:p>
            <a:pPr>
              <a:lnSpc>
                <a:spcPts val="3919"/>
              </a:lnSpc>
            </a:pPr>
            <a:r>
              <a:rPr lang="en-US" sz="2799">
                <a:solidFill>
                  <a:srgbClr val="000000"/>
                </a:solidFill>
                <a:latin typeface="Poppins Bold"/>
              </a:rPr>
              <a:t>Sub-Objectives</a:t>
            </a:r>
          </a:p>
        </p:txBody>
      </p:sp>
      <p:sp>
        <p:nvSpPr>
          <p:cNvPr name="TextBox 28" id="28"/>
          <p:cNvSpPr txBox="true"/>
          <p:nvPr/>
        </p:nvSpPr>
        <p:spPr>
          <a:xfrm rot="0">
            <a:off x="4935049" y="6472219"/>
            <a:ext cx="3376506" cy="509905"/>
          </a:xfrm>
          <a:prstGeom prst="rect">
            <a:avLst/>
          </a:prstGeom>
        </p:spPr>
        <p:txBody>
          <a:bodyPr anchor="t" rtlCol="false" tIns="0" lIns="0" bIns="0" rIns="0">
            <a:spAutoFit/>
          </a:bodyPr>
          <a:lstStyle/>
          <a:p>
            <a:pPr algn="r">
              <a:lnSpc>
                <a:spcPts val="3920"/>
              </a:lnSpc>
            </a:pPr>
            <a:r>
              <a:rPr lang="en-US" sz="2800">
                <a:solidFill>
                  <a:srgbClr val="000000"/>
                </a:solidFill>
                <a:latin typeface="Poppins Bold"/>
              </a:rPr>
              <a:t>Main Objective</a:t>
            </a:r>
          </a:p>
        </p:txBody>
      </p:sp>
      <p:sp>
        <p:nvSpPr>
          <p:cNvPr name="TextBox 29" id="29"/>
          <p:cNvSpPr txBox="true"/>
          <p:nvPr/>
        </p:nvSpPr>
        <p:spPr>
          <a:xfrm rot="0">
            <a:off x="1028700" y="7199584"/>
            <a:ext cx="7282855" cy="1851660"/>
          </a:xfrm>
          <a:prstGeom prst="rect">
            <a:avLst/>
          </a:prstGeom>
        </p:spPr>
        <p:txBody>
          <a:bodyPr anchor="t" rtlCol="false" tIns="0" lIns="0" bIns="0" rIns="0">
            <a:spAutoFit/>
          </a:bodyPr>
          <a:lstStyle/>
          <a:p>
            <a:pPr algn="just" marL="647702" indent="-323851" lvl="1">
              <a:lnSpc>
                <a:spcPts val="3570"/>
              </a:lnSpc>
              <a:buFont typeface="Arial"/>
              <a:buChar char="•"/>
            </a:pPr>
            <a:r>
              <a:rPr lang="en-US" sz="3000">
                <a:solidFill>
                  <a:srgbClr val="000000"/>
                </a:solidFill>
                <a:latin typeface="Times New Roman"/>
              </a:rPr>
              <a:t>Abnormal Login Analysis in DLP systems is to promptly detect and respond to unusual or unauthorized login attempts.</a:t>
            </a:r>
          </a:p>
        </p:txBody>
      </p:sp>
      <p:sp>
        <p:nvSpPr>
          <p:cNvPr name="TextBox 30" id="30"/>
          <p:cNvSpPr txBox="true"/>
          <p:nvPr/>
        </p:nvSpPr>
        <p:spPr>
          <a:xfrm rot="0">
            <a:off x="10038569" y="2640053"/>
            <a:ext cx="7532175" cy="4985385"/>
          </a:xfrm>
          <a:prstGeom prst="rect">
            <a:avLst/>
          </a:prstGeom>
        </p:spPr>
        <p:txBody>
          <a:bodyPr anchor="t" rtlCol="false" tIns="0" lIns="0" bIns="0" rIns="0">
            <a:spAutoFit/>
          </a:bodyPr>
          <a:lstStyle/>
          <a:p>
            <a:pPr algn="just" marL="647702" indent="-323851" lvl="1">
              <a:lnSpc>
                <a:spcPts val="3570"/>
              </a:lnSpc>
              <a:buFont typeface="Arial"/>
              <a:buChar char="•"/>
            </a:pPr>
            <a:r>
              <a:rPr lang="en-US" sz="3000">
                <a:solidFill>
                  <a:srgbClr val="000000"/>
                </a:solidFill>
                <a:latin typeface="Times New Roman"/>
              </a:rPr>
              <a:t>User Behaviour Profiling: </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Device type</a:t>
            </a:r>
            <a:r>
              <a:rPr lang="en-US" sz="3000">
                <a:solidFill>
                  <a:srgbClr val="000000"/>
                </a:solidFill>
                <a:latin typeface="Times New Roman"/>
              </a:rPr>
              <a:t> for login</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Sequential Login Analysis: </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Improve the overall detection performance for potential security threats and abnormal activities.</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Ensuring the accuracy of the prediction</a:t>
            </a:r>
          </a:p>
        </p:txBody>
      </p:sp>
      <p:sp>
        <p:nvSpPr>
          <p:cNvPr name="TextBox 31" id="3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5952235" y="4427827"/>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METHODOLOGY</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2587257" y="1511873"/>
            <a:ext cx="13198781" cy="7746427"/>
          </a:xfrm>
          <a:custGeom>
            <a:avLst/>
            <a:gdLst/>
            <a:ahLst/>
            <a:cxnLst/>
            <a:rect r="r" b="b" t="t" l="l"/>
            <a:pathLst>
              <a:path h="7746427" w="13198781">
                <a:moveTo>
                  <a:pt x="0" y="0"/>
                </a:moveTo>
                <a:lnTo>
                  <a:pt x="13198781" y="0"/>
                </a:lnTo>
                <a:lnTo>
                  <a:pt x="13198781" y="7746427"/>
                </a:lnTo>
                <a:lnTo>
                  <a:pt x="0" y="7746427"/>
                </a:lnTo>
                <a:lnTo>
                  <a:pt x="0" y="0"/>
                </a:lnTo>
                <a:close/>
              </a:path>
            </a:pathLst>
          </a:custGeom>
          <a:blipFill>
            <a:blip r:embed="rId3"/>
            <a:stretch>
              <a:fillRect l="0" t="0" r="0" b="0"/>
            </a:stretch>
          </a:blipFill>
        </p:spPr>
      </p:sp>
      <p:sp>
        <p:nvSpPr>
          <p:cNvPr name="TextBox 22" id="22"/>
          <p:cNvSpPr txBox="true"/>
          <p:nvPr/>
        </p:nvSpPr>
        <p:spPr>
          <a:xfrm rot="0">
            <a:off x="4835917" y="632111"/>
            <a:ext cx="8616166" cy="1702374"/>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SYSTEM DIAGRAM</a:t>
            </a:r>
          </a:p>
          <a:p>
            <a:pPr algn="ctr">
              <a:lnSpc>
                <a:spcPts val="5359"/>
              </a:lnSpc>
            </a:pPr>
          </a:p>
        </p:txBody>
      </p:sp>
      <p:sp>
        <p:nvSpPr>
          <p:cNvPr name="TextBox 23" id="23"/>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313296"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64226"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11866"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634866" y="2285797"/>
            <a:ext cx="12380878" cy="7445305"/>
          </a:xfrm>
          <a:custGeom>
            <a:avLst/>
            <a:gdLst/>
            <a:ahLst/>
            <a:cxnLst/>
            <a:rect r="r" b="b" t="t" l="l"/>
            <a:pathLst>
              <a:path h="7445305" w="12380878">
                <a:moveTo>
                  <a:pt x="0" y="0"/>
                </a:moveTo>
                <a:lnTo>
                  <a:pt x="12380878" y="0"/>
                </a:lnTo>
                <a:lnTo>
                  <a:pt x="12380878" y="7445305"/>
                </a:lnTo>
                <a:lnTo>
                  <a:pt x="0" y="7445305"/>
                </a:lnTo>
                <a:lnTo>
                  <a:pt x="0" y="0"/>
                </a:lnTo>
                <a:close/>
              </a:path>
            </a:pathLst>
          </a:custGeom>
          <a:blipFill>
            <a:blip r:embed="rId3"/>
            <a:stretch>
              <a:fillRect l="-1803" t="-3460" r="-1387" b="-629"/>
            </a:stretch>
          </a:blipFill>
        </p:spPr>
      </p:sp>
      <p:sp>
        <p:nvSpPr>
          <p:cNvPr name="TextBox 13" id="13"/>
          <p:cNvSpPr txBox="true"/>
          <p:nvPr/>
        </p:nvSpPr>
        <p:spPr>
          <a:xfrm rot="0">
            <a:off x="3000926" y="459467"/>
            <a:ext cx="11597237" cy="295135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WORK BREAKDOWN STRUCTURE </a:t>
            </a:r>
          </a:p>
          <a:p>
            <a:pPr>
              <a:lnSpc>
                <a:spcPts val="7615"/>
              </a:lnSpc>
            </a:pPr>
          </a:p>
        </p:txBody>
      </p:sp>
      <p:sp>
        <p:nvSpPr>
          <p:cNvPr name="TextBox 14" id="14"/>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571587" y="1857612"/>
            <a:ext cx="15165212" cy="6812491"/>
          </a:xfrm>
          <a:custGeom>
            <a:avLst/>
            <a:gdLst/>
            <a:ahLst/>
            <a:cxnLst/>
            <a:rect r="r" b="b" t="t" l="l"/>
            <a:pathLst>
              <a:path h="6812491" w="15165212">
                <a:moveTo>
                  <a:pt x="0" y="0"/>
                </a:moveTo>
                <a:lnTo>
                  <a:pt x="15165212" y="0"/>
                </a:lnTo>
                <a:lnTo>
                  <a:pt x="15165212" y="6812491"/>
                </a:lnTo>
                <a:lnTo>
                  <a:pt x="0" y="6812491"/>
                </a:lnTo>
                <a:lnTo>
                  <a:pt x="0" y="0"/>
                </a:lnTo>
                <a:close/>
              </a:path>
            </a:pathLst>
          </a:custGeom>
          <a:blipFill>
            <a:blip r:embed="rId3"/>
            <a:stretch>
              <a:fillRect l="-1329" t="-231" r="-1178" b="-63"/>
            </a:stretch>
          </a:blipFill>
        </p:spPr>
      </p:sp>
      <p:sp>
        <p:nvSpPr>
          <p:cNvPr name="TextBox 13" id="13"/>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DATASET</a:t>
            </a:r>
          </a:p>
        </p:txBody>
      </p:sp>
      <p:sp>
        <p:nvSpPr>
          <p:cNvPr name="TextBox 14" id="14"/>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2165083" y="1638476"/>
            <a:ext cx="13004012" cy="7116038"/>
          </a:xfrm>
          <a:custGeom>
            <a:avLst/>
            <a:gdLst/>
            <a:ahLst/>
            <a:cxnLst/>
            <a:rect r="r" b="b" t="t" l="l"/>
            <a:pathLst>
              <a:path h="7116038" w="13004012">
                <a:moveTo>
                  <a:pt x="0" y="0"/>
                </a:moveTo>
                <a:lnTo>
                  <a:pt x="13004012" y="0"/>
                </a:lnTo>
                <a:lnTo>
                  <a:pt x="13004012" y="7116038"/>
                </a:lnTo>
                <a:lnTo>
                  <a:pt x="0" y="7116038"/>
                </a:lnTo>
                <a:lnTo>
                  <a:pt x="0" y="0"/>
                </a:lnTo>
                <a:close/>
              </a:path>
            </a:pathLst>
          </a:custGeom>
          <a:blipFill>
            <a:blip r:embed="rId3"/>
            <a:stretch>
              <a:fillRect l="0" t="0" r="0" b="0"/>
            </a:stretch>
          </a:blipFill>
        </p:spPr>
      </p:sp>
      <p:sp>
        <p:nvSpPr>
          <p:cNvPr name="TextBox 25" id="25"/>
          <p:cNvSpPr txBox="true"/>
          <p:nvPr/>
        </p:nvSpPr>
        <p:spPr>
          <a:xfrm rot="0">
            <a:off x="2431596" y="48647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CODE</a:t>
            </a:r>
          </a:p>
        </p:txBody>
      </p:sp>
      <p:sp>
        <p:nvSpPr>
          <p:cNvPr name="TextBox 26" id="26"/>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7" id="2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
        <p:nvSpPr>
          <p:cNvPr name="TextBox 28" id="28"/>
          <p:cNvSpPr txBox="true"/>
          <p:nvPr/>
        </p:nvSpPr>
        <p:spPr>
          <a:xfrm rot="0">
            <a:off x="8092092" y="942975"/>
            <a:ext cx="1149995" cy="54991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Canva Sans Bold"/>
              </a:rPr>
              <a:t>Login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3326534" y="1783658"/>
            <a:ext cx="11292360" cy="6391902"/>
          </a:xfrm>
          <a:custGeom>
            <a:avLst/>
            <a:gdLst/>
            <a:ahLst/>
            <a:cxnLst/>
            <a:rect r="r" b="b" t="t" l="l"/>
            <a:pathLst>
              <a:path h="6391902" w="11292360">
                <a:moveTo>
                  <a:pt x="0" y="0"/>
                </a:moveTo>
                <a:lnTo>
                  <a:pt x="11292360" y="0"/>
                </a:lnTo>
                <a:lnTo>
                  <a:pt x="11292360" y="6391901"/>
                </a:lnTo>
                <a:lnTo>
                  <a:pt x="0" y="6391901"/>
                </a:lnTo>
                <a:lnTo>
                  <a:pt x="0" y="0"/>
                </a:lnTo>
                <a:close/>
              </a:path>
            </a:pathLst>
          </a:custGeom>
          <a:blipFill>
            <a:blip r:embed="rId3"/>
            <a:stretch>
              <a:fillRect l="0" t="0" r="0" b="0"/>
            </a:stretch>
          </a:blipFill>
        </p:spPr>
      </p:sp>
      <p:sp>
        <p:nvSpPr>
          <p:cNvPr name="TextBox 25" id="25"/>
          <p:cNvSpPr txBox="true"/>
          <p:nvPr/>
        </p:nvSpPr>
        <p:spPr>
          <a:xfrm rot="0">
            <a:off x="2325764" y="48647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CODE</a:t>
            </a:r>
          </a:p>
        </p:txBody>
      </p:sp>
      <p:sp>
        <p:nvSpPr>
          <p:cNvPr name="TextBox 26" id="26"/>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27" id="2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
        <p:nvSpPr>
          <p:cNvPr name="TextBox 28" id="28"/>
          <p:cNvSpPr txBox="true"/>
          <p:nvPr/>
        </p:nvSpPr>
        <p:spPr>
          <a:xfrm rot="0">
            <a:off x="7639965" y="952500"/>
            <a:ext cx="2138660" cy="48387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Canva Sans Bold"/>
              </a:rPr>
              <a:t>Invalid login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757918" y="9777937"/>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15426674" y="5536659"/>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3067113" y="-179028"/>
            <a:ext cx="6103845" cy="5340865"/>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6721430" y="701820"/>
            <a:ext cx="3114134" cy="272486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6721430" y="3347730"/>
            <a:ext cx="3085910" cy="2700171"/>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4738797" y="-179028"/>
            <a:ext cx="4041467" cy="3536283"/>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844545" y="701820"/>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15388574" y="7945522"/>
            <a:ext cx="2020733" cy="1768142"/>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10800000">
            <a:off x="2039445" y="716487"/>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15257069" y="8850562"/>
            <a:ext cx="997288" cy="872627"/>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9" id="2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aphicFrame>
        <p:nvGraphicFramePr>
          <p:cNvPr name="Table 30" id="30"/>
          <p:cNvGraphicFramePr>
            <a:graphicFrameLocks noGrp="true"/>
          </p:cNvGraphicFramePr>
          <p:nvPr/>
        </p:nvGraphicFramePr>
        <p:xfrm>
          <a:off x="4077145" y="5038725"/>
          <a:ext cx="10188676" cy="4219575"/>
        </p:xfrm>
        <a:graphic>
          <a:graphicData uri="http://schemas.openxmlformats.org/drawingml/2006/table">
            <a:tbl>
              <a:tblPr/>
              <a:tblGrid>
                <a:gridCol w="5007312"/>
                <a:gridCol w="5181364"/>
              </a:tblGrid>
              <a:tr h="874673">
                <a:tc>
                  <a:txBody>
                    <a:bodyPr anchor="t" rtlCol="false"/>
                    <a:lstStyle/>
                    <a:p>
                      <a:pPr algn="ctr">
                        <a:lnSpc>
                          <a:spcPts val="3219"/>
                        </a:lnSpc>
                        <a:defRPr/>
                      </a:pPr>
                      <a:r>
                        <a:rPr lang="en-US" sz="2299">
                          <a:solidFill>
                            <a:srgbClr val="000000"/>
                          </a:solidFill>
                          <a:latin typeface="Times New Roman Bold"/>
                        </a:rPr>
                        <a:t>STUDENT NAME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Bold"/>
                        </a:rPr>
                        <a:t>STUDENT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6226">
                <a:tc>
                  <a:txBody>
                    <a:bodyPr anchor="t" rtlCol="false"/>
                    <a:lstStyle/>
                    <a:p>
                      <a:pPr algn="ctr">
                        <a:lnSpc>
                          <a:spcPts val="2939"/>
                        </a:lnSpc>
                        <a:defRPr/>
                      </a:pPr>
                      <a:r>
                        <a:rPr lang="en-US" sz="2099">
                          <a:solidFill>
                            <a:srgbClr val="000000"/>
                          </a:solidFill>
                          <a:latin typeface="Times New Roman"/>
                        </a:rPr>
                        <a:t> Keshani SK    (Leader)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Times New Roman"/>
                        </a:rPr>
                        <a:t>IT20299002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6226">
                <a:tc>
                  <a:txBody>
                    <a:bodyPr anchor="t" rtlCol="false"/>
                    <a:lstStyle/>
                    <a:p>
                      <a:pPr algn="ctr">
                        <a:lnSpc>
                          <a:spcPts val="2939"/>
                        </a:lnSpc>
                        <a:defRPr/>
                      </a:pPr>
                      <a:r>
                        <a:rPr lang="en-US" sz="2099">
                          <a:solidFill>
                            <a:srgbClr val="000000"/>
                          </a:solidFill>
                          <a:latin typeface="Times New Roman"/>
                        </a:rPr>
                        <a:t>Fayas ACM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Times New Roman"/>
                        </a:rPr>
                        <a:t>IT20637828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6226">
                <a:tc>
                  <a:txBody>
                    <a:bodyPr anchor="t" rtlCol="false"/>
                    <a:lstStyle/>
                    <a:p>
                      <a:pPr algn="ctr">
                        <a:lnSpc>
                          <a:spcPts val="2939"/>
                        </a:lnSpc>
                        <a:defRPr/>
                      </a:pPr>
                      <a:r>
                        <a:rPr lang="en-US" sz="2099">
                          <a:solidFill>
                            <a:srgbClr val="000000"/>
                          </a:solidFill>
                          <a:latin typeface="Times New Roman"/>
                        </a:rPr>
                        <a:t>Logu JJ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Times New Roman"/>
                        </a:rPr>
                        <a:t>IT20638818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6226">
                <a:tc>
                  <a:txBody>
                    <a:bodyPr anchor="t" rtlCol="false"/>
                    <a:lstStyle/>
                    <a:p>
                      <a:pPr algn="ctr">
                        <a:lnSpc>
                          <a:spcPts val="2939"/>
                        </a:lnSpc>
                        <a:defRPr/>
                      </a:pPr>
                      <a:r>
                        <a:rPr lang="en-US" sz="2099">
                          <a:solidFill>
                            <a:srgbClr val="000000"/>
                          </a:solidFill>
                          <a:latin typeface="Times New Roman"/>
                        </a:rPr>
                        <a:t>Ahamed RR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Times New Roman"/>
                        </a:rPr>
                        <a:t>IT20650902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1" id="31"/>
          <p:cNvSpPr txBox="true"/>
          <p:nvPr/>
        </p:nvSpPr>
        <p:spPr>
          <a:xfrm rot="0">
            <a:off x="4964450" y="1999615"/>
            <a:ext cx="8359101" cy="2056003"/>
          </a:xfrm>
          <a:prstGeom prst="rect">
            <a:avLst/>
          </a:prstGeom>
        </p:spPr>
        <p:txBody>
          <a:bodyPr anchor="t" rtlCol="false" tIns="0" lIns="0" bIns="0" rIns="0">
            <a:spAutoFit/>
          </a:bodyPr>
          <a:lstStyle/>
          <a:p>
            <a:pPr algn="ctr">
              <a:lnSpc>
                <a:spcPts val="7615"/>
              </a:lnSpc>
            </a:pPr>
            <a:r>
              <a:rPr lang="en-US" sz="6399">
                <a:solidFill>
                  <a:srgbClr val="0B1D39"/>
                </a:solidFill>
                <a:latin typeface="Times New Roman Bold"/>
              </a:rPr>
              <a:t>TEAM MEMBERS</a:t>
            </a:r>
          </a:p>
          <a:p>
            <a:pPr algn="ctr">
              <a:lnSpc>
                <a:spcPts val="7615"/>
              </a:lnSpc>
            </a:pPr>
          </a:p>
        </p:txBody>
      </p:sp>
      <p:sp>
        <p:nvSpPr>
          <p:cNvPr name="TextBox 32" id="32"/>
          <p:cNvSpPr txBox="true"/>
          <p:nvPr/>
        </p:nvSpPr>
        <p:spPr>
          <a:xfrm rot="0">
            <a:off x="2865279" y="3575228"/>
            <a:ext cx="12612410" cy="1568272"/>
          </a:xfrm>
          <a:prstGeom prst="rect">
            <a:avLst/>
          </a:prstGeom>
        </p:spPr>
        <p:txBody>
          <a:bodyPr anchor="t" rtlCol="false" tIns="0" lIns="0" bIns="0" rIns="0">
            <a:spAutoFit/>
          </a:bodyPr>
          <a:lstStyle/>
          <a:p>
            <a:pPr algn="ctr">
              <a:lnSpc>
                <a:spcPts val="5783"/>
              </a:lnSpc>
            </a:pPr>
            <a:r>
              <a:rPr lang="en-US" sz="4859">
                <a:solidFill>
                  <a:srgbClr val="000000"/>
                </a:solidFill>
                <a:latin typeface="Times New Roman Bold"/>
              </a:rPr>
              <a:t>Supervisor</a:t>
            </a:r>
            <a:r>
              <a:rPr lang="en-US" sz="4859">
                <a:solidFill>
                  <a:srgbClr val="000000"/>
                </a:solidFill>
                <a:latin typeface="Times New Roman"/>
              </a:rPr>
              <a:t>: Mr. Amila Senarathne</a:t>
            </a:r>
          </a:p>
          <a:p>
            <a:pPr algn="ctr">
              <a:lnSpc>
                <a:spcPts val="5783"/>
              </a:lnSpc>
            </a:pPr>
            <a:r>
              <a:rPr lang="en-US" sz="4859">
                <a:solidFill>
                  <a:srgbClr val="000000"/>
                </a:solidFill>
                <a:latin typeface="Times New Roman"/>
              </a:rPr>
              <a:t> </a:t>
            </a:r>
          </a:p>
        </p:txBody>
      </p:sp>
      <p:sp>
        <p:nvSpPr>
          <p:cNvPr name="Freeform 33" id="33"/>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34" id="3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916201" y="1783658"/>
            <a:ext cx="13453605" cy="7070867"/>
          </a:xfrm>
          <a:custGeom>
            <a:avLst/>
            <a:gdLst/>
            <a:ahLst/>
            <a:cxnLst/>
            <a:rect r="r" b="b" t="t" l="l"/>
            <a:pathLst>
              <a:path h="7070867" w="13453605">
                <a:moveTo>
                  <a:pt x="0" y="0"/>
                </a:moveTo>
                <a:lnTo>
                  <a:pt x="13453605" y="0"/>
                </a:lnTo>
                <a:lnTo>
                  <a:pt x="13453605" y="7070866"/>
                </a:lnTo>
                <a:lnTo>
                  <a:pt x="0" y="7070866"/>
                </a:lnTo>
                <a:lnTo>
                  <a:pt x="0" y="0"/>
                </a:lnTo>
                <a:close/>
              </a:path>
            </a:pathLst>
          </a:custGeom>
          <a:blipFill>
            <a:blip r:embed="rId3"/>
            <a:stretch>
              <a:fillRect l="0" t="0" r="0" b="0"/>
            </a:stretch>
          </a:blipFill>
        </p:spPr>
      </p:sp>
      <p:sp>
        <p:nvSpPr>
          <p:cNvPr name="TextBox 13" id="13"/>
          <p:cNvSpPr txBox="true"/>
          <p:nvPr/>
        </p:nvSpPr>
        <p:spPr>
          <a:xfrm rot="0">
            <a:off x="1028700" y="27700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14" id="14"/>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
        <p:nvSpPr>
          <p:cNvPr name="TextBox 16" id="16"/>
          <p:cNvSpPr txBox="true"/>
          <p:nvPr/>
        </p:nvSpPr>
        <p:spPr>
          <a:xfrm rot="0">
            <a:off x="7412231" y="952500"/>
            <a:ext cx="2138660" cy="48387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Canva Sans Bold"/>
              </a:rPr>
              <a:t>Invalid login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227304" y="2343643"/>
            <a:ext cx="13072671" cy="5920475"/>
          </a:xfrm>
          <a:custGeom>
            <a:avLst/>
            <a:gdLst/>
            <a:ahLst/>
            <a:cxnLst/>
            <a:rect r="r" b="b" t="t" l="l"/>
            <a:pathLst>
              <a:path h="5920475" w="13072671">
                <a:moveTo>
                  <a:pt x="0" y="0"/>
                </a:moveTo>
                <a:lnTo>
                  <a:pt x="13072671" y="0"/>
                </a:lnTo>
                <a:lnTo>
                  <a:pt x="13072671" y="5920475"/>
                </a:lnTo>
                <a:lnTo>
                  <a:pt x="0" y="5920475"/>
                </a:lnTo>
                <a:lnTo>
                  <a:pt x="0" y="0"/>
                </a:lnTo>
                <a:close/>
              </a:path>
            </a:pathLst>
          </a:custGeom>
          <a:blipFill>
            <a:blip r:embed="rId3"/>
            <a:stretch>
              <a:fillRect l="0" t="0" r="0" b="0"/>
            </a:stretch>
          </a:blipFill>
        </p:spPr>
      </p:sp>
      <p:sp>
        <p:nvSpPr>
          <p:cNvPr name="TextBox 13" id="13"/>
          <p:cNvSpPr txBox="true"/>
          <p:nvPr/>
        </p:nvSpPr>
        <p:spPr>
          <a:xfrm rot="0">
            <a:off x="1028700" y="27700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14" id="14"/>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
        <p:nvSpPr>
          <p:cNvPr name="TextBox 16" id="16"/>
          <p:cNvSpPr txBox="true"/>
          <p:nvPr/>
        </p:nvSpPr>
        <p:spPr>
          <a:xfrm rot="0">
            <a:off x="6988470" y="952500"/>
            <a:ext cx="3441650" cy="48387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Canva Sans Bold"/>
              </a:rPr>
              <a:t>Invalid login reason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7921717" y="4792609"/>
            <a:ext cx="2755669"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DEMO</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REFERENCES</a:t>
            </a: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5409372"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name="TextBox 14" id="1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
        <p:nvSpPr>
          <p:cNvPr name="TextBox 15" id="15"/>
          <p:cNvSpPr txBox="true"/>
          <p:nvPr/>
        </p:nvSpPr>
        <p:spPr>
          <a:xfrm rot="0">
            <a:off x="841518" y="2553073"/>
            <a:ext cx="15868578" cy="4153535"/>
          </a:xfrm>
          <a:prstGeom prst="rect">
            <a:avLst/>
          </a:prstGeom>
        </p:spPr>
        <p:txBody>
          <a:bodyPr anchor="t" rtlCol="false" tIns="0" lIns="0" bIns="0" rIns="0">
            <a:spAutoFit/>
          </a:bodyPr>
          <a:lstStyle/>
          <a:p>
            <a:pPr algn="just">
              <a:lnSpc>
                <a:spcPts val="3639"/>
              </a:lnSpc>
            </a:pPr>
            <a:r>
              <a:rPr lang="en-US" sz="2599">
                <a:solidFill>
                  <a:srgbClr val="000000"/>
                </a:solidFill>
                <a:latin typeface="Times New Roman"/>
              </a:rPr>
              <a:t>[1] Chen, Z., Liu, J., Gu, W.-C., Su, Y., &amp; Lyu, M. R. (2021). Experience report: Deep learning-based system log analysis for anomaly detection. ArXiv, abs/2107.05908. http://arxiv.org/abs/2107.05908</a:t>
            </a:r>
          </a:p>
          <a:p>
            <a:pPr algn="just">
              <a:lnSpc>
                <a:spcPts val="3639"/>
              </a:lnSpc>
            </a:pPr>
          </a:p>
          <a:p>
            <a:pPr algn="just">
              <a:lnSpc>
                <a:spcPts val="3639"/>
              </a:lnSpc>
            </a:pPr>
            <a:r>
              <a:rPr lang="en-US" sz="2599">
                <a:solidFill>
                  <a:srgbClr val="000000"/>
                </a:solidFill>
                <a:latin typeface="Times New Roman"/>
              </a:rPr>
              <a:t>[2] Zhang, W., Zeng, C., Cao, Y., Qin, Z., &amp; Chen, H. (2022). An abnormal user login behavior detection method of industrial control system based on multi-dimensional probability analysis. Journal of Physics. Conference Series, 2246(1), 012082. https://doi.org/10.1088/1742-6596/2246/1/012082</a:t>
            </a:r>
          </a:p>
          <a:p>
            <a:pPr algn="just">
              <a:lnSpc>
                <a:spcPts val="3639"/>
              </a:lnSpc>
            </a:pPr>
          </a:p>
          <a:p>
            <a:pPr algn="just">
              <a:lnSpc>
                <a:spcPts val="3639"/>
              </a:lnSpc>
              <a:spcBef>
                <a:spcPct val="0"/>
              </a:spcBef>
            </a:pPr>
            <a:r>
              <a:rPr lang="en-US" sz="2599">
                <a:solidFill>
                  <a:srgbClr val="000000"/>
                </a:solidFill>
                <a:latin typeface="Times New Roman"/>
              </a:rPr>
              <a:t>[3] Zhao, J., Yang, C., Wu, D., Cao, Y., Liu, Y., Cui, X., &amp; Liu, Q. (2023). Detecting compromised email accounts via login behavior characterization. Cybersecurity, 6(1). https://doi.org/10.1186/s42400-023-00167-8</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2994217" y="-634399"/>
            <a:ext cx="5622271" cy="4919487"/>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5943291" y="7774589"/>
            <a:ext cx="2020733" cy="176814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734936" y="802545"/>
            <a:ext cx="2020733" cy="176814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59411" y="8670103"/>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657671" y="1740498"/>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21" id="21"/>
          <p:cNvGrpSpPr/>
          <p:nvPr/>
        </p:nvGrpSpPr>
        <p:grpSpPr>
          <a:xfrm rot="0">
            <a:off x="7913382" y="3600450"/>
            <a:ext cx="2461236" cy="3066573"/>
            <a:chOff x="0" y="0"/>
            <a:chExt cx="648227" cy="807657"/>
          </a:xfrm>
        </p:grpSpPr>
        <p:sp>
          <p:nvSpPr>
            <p:cNvPr name="Freeform 22" id="22"/>
            <p:cNvSpPr/>
            <p:nvPr/>
          </p:nvSpPr>
          <p:spPr>
            <a:xfrm flipH="false" flipV="false" rot="0">
              <a:off x="0" y="0"/>
              <a:ext cx="648227" cy="807657"/>
            </a:xfrm>
            <a:custGeom>
              <a:avLst/>
              <a:gdLst/>
              <a:ahLst/>
              <a:cxnLst/>
              <a:rect r="r" b="b" t="t" l="l"/>
              <a:pathLst>
                <a:path h="807657" w="648227">
                  <a:moveTo>
                    <a:pt x="0" y="0"/>
                  </a:moveTo>
                  <a:lnTo>
                    <a:pt x="648227" y="0"/>
                  </a:lnTo>
                  <a:lnTo>
                    <a:pt x="648227" y="807657"/>
                  </a:lnTo>
                  <a:lnTo>
                    <a:pt x="0" y="807657"/>
                  </a:lnTo>
                  <a:close/>
                </a:path>
              </a:pathLst>
            </a:custGeom>
            <a:solidFill>
              <a:srgbClr val="1255B6"/>
            </a:solidFill>
          </p:spPr>
        </p:sp>
        <p:sp>
          <p:nvSpPr>
            <p:cNvPr name="TextBox 23" id="23"/>
            <p:cNvSpPr txBox="true"/>
            <p:nvPr/>
          </p:nvSpPr>
          <p:spPr>
            <a:xfrm>
              <a:off x="0" y="-76200"/>
              <a:ext cx="648227" cy="883857"/>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8090825" y="3759480"/>
            <a:ext cx="2106350" cy="2718004"/>
          </a:xfrm>
          <a:custGeom>
            <a:avLst/>
            <a:gdLst/>
            <a:ahLst/>
            <a:cxnLst/>
            <a:rect r="r" b="b" t="t" l="l"/>
            <a:pathLst>
              <a:path h="2718004" w="2106350">
                <a:moveTo>
                  <a:pt x="0" y="0"/>
                </a:moveTo>
                <a:lnTo>
                  <a:pt x="2106350" y="0"/>
                </a:lnTo>
                <a:lnTo>
                  <a:pt x="2106350" y="2718004"/>
                </a:lnTo>
                <a:lnTo>
                  <a:pt x="0" y="2718004"/>
                </a:lnTo>
                <a:lnTo>
                  <a:pt x="0" y="0"/>
                </a:lnTo>
                <a:close/>
              </a:path>
            </a:pathLst>
          </a:custGeom>
          <a:blipFill>
            <a:blip r:embed="rId3"/>
            <a:stretch>
              <a:fillRect l="-14090" t="0" r="-14090" b="0"/>
            </a:stretch>
          </a:blipFill>
        </p:spPr>
      </p:sp>
      <p:sp>
        <p:nvSpPr>
          <p:cNvPr name="TextBox 25" id="25"/>
          <p:cNvSpPr txBox="true"/>
          <p:nvPr/>
        </p:nvSpPr>
        <p:spPr>
          <a:xfrm rot="0">
            <a:off x="3917863" y="942975"/>
            <a:ext cx="12440193" cy="1443995"/>
          </a:xfrm>
          <a:prstGeom prst="rect">
            <a:avLst/>
          </a:prstGeom>
        </p:spPr>
        <p:txBody>
          <a:bodyPr anchor="t" rtlCol="false" tIns="0" lIns="0" bIns="0" rIns="0">
            <a:spAutoFit/>
          </a:bodyPr>
          <a:lstStyle/>
          <a:p>
            <a:pPr algn="ctr">
              <a:lnSpc>
                <a:spcPts val="5359"/>
              </a:lnSpc>
            </a:pPr>
            <a:r>
              <a:rPr lang="en-US" sz="4503">
                <a:solidFill>
                  <a:srgbClr val="000000"/>
                </a:solidFill>
                <a:latin typeface="Times New Roman Bold"/>
              </a:rPr>
              <a:t>UTILIZING NLP TECHNIQUES FOR CONTENT ANALYSIS IN EMAIL SYSTEMS </a:t>
            </a:r>
          </a:p>
        </p:txBody>
      </p:sp>
      <p:sp>
        <p:nvSpPr>
          <p:cNvPr name="TextBox 26" id="26"/>
          <p:cNvSpPr txBox="true"/>
          <p:nvPr/>
        </p:nvSpPr>
        <p:spPr>
          <a:xfrm rot="0">
            <a:off x="4603798" y="7048984"/>
            <a:ext cx="9157257" cy="992541"/>
          </a:xfrm>
          <a:prstGeom prst="rect">
            <a:avLst/>
          </a:prstGeom>
        </p:spPr>
        <p:txBody>
          <a:bodyPr anchor="t" rtlCol="false" tIns="0" lIns="0" bIns="0" rIns="0">
            <a:spAutoFit/>
          </a:bodyPr>
          <a:lstStyle/>
          <a:p>
            <a:pPr algn="ctr">
              <a:lnSpc>
                <a:spcPts val="7768"/>
              </a:lnSpc>
            </a:pPr>
            <a:r>
              <a:rPr lang="en-US" sz="5548">
                <a:solidFill>
                  <a:srgbClr val="000000"/>
                </a:solidFill>
                <a:latin typeface="Poppins Bold"/>
              </a:rPr>
              <a:t>FAYAS ACM</a:t>
            </a:r>
            <a:r>
              <a:rPr lang="en-US" sz="5548">
                <a:solidFill>
                  <a:srgbClr val="000000"/>
                </a:solidFill>
                <a:latin typeface="Poppins Bold"/>
              </a:rPr>
              <a:t> </a:t>
            </a:r>
            <a:r>
              <a:rPr lang="en-US" sz="5548">
                <a:solidFill>
                  <a:srgbClr val="000000"/>
                </a:solidFill>
                <a:latin typeface="Poppins Bold"/>
              </a:rPr>
              <a:t>| IT20637828</a:t>
            </a:r>
          </a:p>
        </p:txBody>
      </p:sp>
      <p:sp>
        <p:nvSpPr>
          <p:cNvPr name="TextBox 27" id="27"/>
          <p:cNvSpPr txBox="true"/>
          <p:nvPr/>
        </p:nvSpPr>
        <p:spPr>
          <a:xfrm rot="0">
            <a:off x="6489639" y="8127147"/>
            <a:ext cx="5385575" cy="882051"/>
          </a:xfrm>
          <a:prstGeom prst="rect">
            <a:avLst/>
          </a:prstGeom>
        </p:spPr>
        <p:txBody>
          <a:bodyPr anchor="t" rtlCol="false" tIns="0" lIns="0" bIns="0" rIns="0">
            <a:spAutoFit/>
          </a:bodyPr>
          <a:lstStyle/>
          <a:p>
            <a:pPr algn="ctr">
              <a:lnSpc>
                <a:spcPts val="6508"/>
              </a:lnSpc>
            </a:pPr>
            <a:r>
              <a:rPr lang="en-US" sz="4648">
                <a:solidFill>
                  <a:srgbClr val="000000"/>
                </a:solidFill>
                <a:latin typeface="Times New Roman"/>
              </a:rPr>
              <a:t>CYBERSECURITY</a:t>
            </a:r>
          </a:p>
        </p:txBody>
      </p:sp>
      <p:sp>
        <p:nvSpPr>
          <p:cNvPr name="TextBox 28" id="2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53148" y="-602202"/>
            <a:ext cx="8382190" cy="72034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sp>
        <p:sp>
          <p:nvSpPr>
            <p:cNvPr name="TextBox 4" id="4"/>
            <p:cNvSpPr txBox="true"/>
            <p:nvPr/>
          </p:nvSpPr>
          <p:spPr>
            <a:xfrm>
              <a:off x="114300" y="-76200"/>
              <a:ext cx="584200" cy="774700"/>
            </a:xfrm>
            <a:prstGeom prst="rect">
              <a:avLst/>
            </a:prstGeom>
          </p:spPr>
          <p:txBody>
            <a:bodyPr anchor="ctr" rtlCol="false" tIns="50800" lIns="50800" bIns="50800" rIns="50800"/>
            <a:lstStyle/>
            <a:p>
              <a:pPr algn="ctr">
                <a:lnSpc>
                  <a:spcPts val="3639"/>
                </a:lnSpc>
              </a:pPr>
            </a:p>
          </p:txBody>
        </p:sp>
      </p:grpSp>
      <p:grpSp>
        <p:nvGrpSpPr>
          <p:cNvPr name="Group 5" id="5"/>
          <p:cNvGrpSpPr>
            <a:grpSpLocks noChangeAspect="true"/>
          </p:cNvGrpSpPr>
          <p:nvPr/>
        </p:nvGrpSpPr>
        <p:grpSpPr>
          <a:xfrm rot="0">
            <a:off x="11438428" y="-287979"/>
            <a:ext cx="8699022" cy="7532961"/>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1142" r="0" b="-1142"/>
              </a:stretch>
            </a:blipFill>
          </p:spPr>
        </p:sp>
      </p:grpSp>
      <p:grpSp>
        <p:nvGrpSpPr>
          <p:cNvPr name="Group 7" id="7"/>
          <p:cNvGrpSpPr/>
          <p:nvPr/>
        </p:nvGrpSpPr>
        <p:grpSpPr>
          <a:xfrm rot="0">
            <a:off x="15427542" y="4406801"/>
            <a:ext cx="7343910" cy="6425921"/>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10800000">
            <a:off x="14885769" y="6779613"/>
            <a:ext cx="2639518" cy="2309578"/>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10800000">
            <a:off x="11645366" y="-126089"/>
            <a:ext cx="2639518" cy="2309578"/>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0">
            <a:off x="14776204" y="7949350"/>
            <a:ext cx="1302675" cy="113984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8" id="1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10994029" y="229857"/>
            <a:ext cx="1302675" cy="1139841"/>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1" id="2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2" id="2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3"/>
            <a:stretch>
              <a:fillRect l="0" t="0" r="0" b="0"/>
            </a:stretch>
          </a:blipFill>
        </p:spPr>
      </p:sp>
      <p:sp>
        <p:nvSpPr>
          <p:cNvPr name="TextBox 23" id="23"/>
          <p:cNvSpPr txBox="true"/>
          <p:nvPr/>
        </p:nvSpPr>
        <p:spPr>
          <a:xfrm rot="0">
            <a:off x="132548" y="1497432"/>
            <a:ext cx="11962408" cy="969645"/>
          </a:xfrm>
          <a:prstGeom prst="rect">
            <a:avLst/>
          </a:prstGeom>
        </p:spPr>
        <p:txBody>
          <a:bodyPr anchor="t" rtlCol="false" tIns="0" lIns="0" bIns="0" rIns="0">
            <a:spAutoFit/>
          </a:bodyPr>
          <a:lstStyle/>
          <a:p>
            <a:pPr>
              <a:lnSpc>
                <a:spcPts val="7140"/>
              </a:lnSpc>
            </a:pPr>
            <a:r>
              <a:rPr lang="en-US" sz="6000">
                <a:solidFill>
                  <a:srgbClr val="000000"/>
                </a:solidFill>
                <a:latin typeface="Poppins Bold"/>
              </a:rPr>
              <a:t>INDUCTION AND BACKGROUND</a:t>
            </a:r>
          </a:p>
        </p:txBody>
      </p:sp>
      <p:sp>
        <p:nvSpPr>
          <p:cNvPr name="TextBox 24" id="24"/>
          <p:cNvSpPr txBox="true"/>
          <p:nvPr/>
        </p:nvSpPr>
        <p:spPr>
          <a:xfrm rot="0">
            <a:off x="4159616"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5" id="25"/>
          <p:cNvSpPr txBox="true"/>
          <p:nvPr/>
        </p:nvSpPr>
        <p:spPr>
          <a:xfrm rot="0">
            <a:off x="0" y="2802954"/>
            <a:ext cx="11474880" cy="4614418"/>
          </a:xfrm>
          <a:prstGeom prst="rect">
            <a:avLst/>
          </a:prstGeom>
        </p:spPr>
        <p:txBody>
          <a:bodyPr anchor="t" rtlCol="false" tIns="0" lIns="0" bIns="0" rIns="0">
            <a:spAutoFit/>
          </a:bodyPr>
          <a:lstStyle/>
          <a:p>
            <a:pPr algn="just" marL="734058" indent="-367029" lvl="1">
              <a:lnSpc>
                <a:spcPts val="4045"/>
              </a:lnSpc>
              <a:buFont typeface="Arial"/>
              <a:buChar char="•"/>
            </a:pPr>
            <a:r>
              <a:rPr lang="en-US" sz="3399">
                <a:solidFill>
                  <a:srgbClr val="000000"/>
                </a:solidFill>
                <a:latin typeface="Times New Roman"/>
              </a:rPr>
              <a:t>Analysis and Identifying sensitive information in Email contents.</a:t>
            </a:r>
          </a:p>
          <a:p>
            <a:pPr algn="just">
              <a:lnSpc>
                <a:spcPts val="4045"/>
              </a:lnSpc>
            </a:pPr>
          </a:p>
          <a:p>
            <a:pPr algn="just" marL="734058" indent="-367029" lvl="1">
              <a:lnSpc>
                <a:spcPts val="4045"/>
              </a:lnSpc>
              <a:buFont typeface="Arial"/>
              <a:buChar char="•"/>
            </a:pPr>
            <a:r>
              <a:rPr lang="en-US" sz="3399">
                <a:solidFill>
                  <a:srgbClr val="000000"/>
                </a:solidFill>
                <a:latin typeface="Times New Roman"/>
              </a:rPr>
              <a:t>Importance of Protecting Data from Unauthorized Access.</a:t>
            </a:r>
          </a:p>
          <a:p>
            <a:pPr algn="just">
              <a:lnSpc>
                <a:spcPts val="4045"/>
              </a:lnSpc>
            </a:pPr>
          </a:p>
          <a:p>
            <a:pPr algn="just" marL="734058" indent="-367029" lvl="1">
              <a:lnSpc>
                <a:spcPts val="4045"/>
              </a:lnSpc>
              <a:buFont typeface="Arial"/>
              <a:buChar char="•"/>
            </a:pPr>
            <a:r>
              <a:rPr lang="en-US" sz="3399">
                <a:solidFill>
                  <a:srgbClr val="000000"/>
                </a:solidFill>
                <a:latin typeface="Times New Roman"/>
              </a:rPr>
              <a:t>NLP techniques offer a powerful way to extract sensitive information from Email contents.</a:t>
            </a:r>
          </a:p>
          <a:p>
            <a:pPr algn="just">
              <a:lnSpc>
                <a:spcPts val="4045"/>
              </a:lnSpc>
            </a:pPr>
          </a:p>
        </p:txBody>
      </p:sp>
      <p:sp>
        <p:nvSpPr>
          <p:cNvPr name="TextBox 26" id="26"/>
          <p:cNvSpPr txBox="true"/>
          <p:nvPr/>
        </p:nvSpPr>
        <p:spPr>
          <a:xfrm rot="0">
            <a:off x="12965125" y="9654902"/>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52362" y="592045"/>
            <a:ext cx="9450335" cy="1989328"/>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RESEARCH PROBLEM</a:t>
            </a:r>
          </a:p>
          <a:p>
            <a:pPr>
              <a:lnSpc>
                <a:spcPts val="7615"/>
              </a:lnSpc>
            </a:pP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14" id="14"/>
          <p:cNvSpPr txBox="true"/>
          <p:nvPr/>
        </p:nvSpPr>
        <p:spPr>
          <a:xfrm rot="0">
            <a:off x="656319" y="2978125"/>
            <a:ext cx="15203093" cy="3604766"/>
          </a:xfrm>
          <a:prstGeom prst="rect">
            <a:avLst/>
          </a:prstGeom>
        </p:spPr>
        <p:txBody>
          <a:bodyPr anchor="t" rtlCol="false" tIns="0" lIns="0" bIns="0" rIns="0">
            <a:spAutoFit/>
          </a:bodyPr>
          <a:lstStyle/>
          <a:p>
            <a:pPr algn="just" marL="733763" indent="-366882" lvl="1">
              <a:lnSpc>
                <a:spcPts val="4044"/>
              </a:lnSpc>
              <a:buFont typeface="Arial"/>
              <a:buChar char="•"/>
            </a:pPr>
            <a:r>
              <a:rPr lang="en-US" sz="3398">
                <a:solidFill>
                  <a:srgbClr val="000000"/>
                </a:solidFill>
                <a:latin typeface="Times New Roman"/>
              </a:rPr>
              <a:t>Difficulty in identifying sensitive information from the Email contents.</a:t>
            </a:r>
          </a:p>
          <a:p>
            <a:pPr algn="just">
              <a:lnSpc>
                <a:spcPts val="4044"/>
              </a:lnSpc>
            </a:pPr>
          </a:p>
          <a:p>
            <a:pPr algn="just" marL="733763" indent="-366882" lvl="1">
              <a:lnSpc>
                <a:spcPts val="4044"/>
              </a:lnSpc>
              <a:buFont typeface="Arial"/>
              <a:buChar char="•"/>
            </a:pPr>
            <a:r>
              <a:rPr lang="en-US" sz="3398">
                <a:solidFill>
                  <a:srgbClr val="000000"/>
                </a:solidFill>
                <a:latin typeface="Times New Roman"/>
              </a:rPr>
              <a:t>I</a:t>
            </a:r>
            <a:r>
              <a:rPr lang="en-US" sz="3398">
                <a:solidFill>
                  <a:srgbClr val="000000"/>
                </a:solidFill>
                <a:latin typeface="Times New Roman"/>
              </a:rPr>
              <a:t>mproved accuracy and efficiency in sensitive information analysis.</a:t>
            </a:r>
          </a:p>
          <a:p>
            <a:pPr algn="just">
              <a:lnSpc>
                <a:spcPts val="4044"/>
              </a:lnSpc>
            </a:pPr>
          </a:p>
          <a:p>
            <a:pPr algn="just" marL="733763" indent="-366882" lvl="1">
              <a:lnSpc>
                <a:spcPts val="4044"/>
              </a:lnSpc>
              <a:buFont typeface="Arial"/>
              <a:buChar char="•"/>
            </a:pPr>
            <a:r>
              <a:rPr lang="en-US" sz="3398">
                <a:solidFill>
                  <a:srgbClr val="000000"/>
                </a:solidFill>
                <a:latin typeface="Times New Roman"/>
              </a:rPr>
              <a:t>Provide an awareness message or alert to admin notifying them about sensitive information.</a:t>
            </a:r>
          </a:p>
          <a:p>
            <a:pPr algn="just">
              <a:lnSpc>
                <a:spcPts val="4044"/>
              </a:lnSpc>
            </a:pP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AutoShape 13" id="13"/>
          <p:cNvSpPr/>
          <p:nvPr/>
        </p:nvSpPr>
        <p:spPr>
          <a:xfrm flipH="true" flipV="true">
            <a:off x="9182426" y="3142812"/>
            <a:ext cx="0" cy="3999580"/>
          </a:xfrm>
          <a:prstGeom prst="line">
            <a:avLst/>
          </a:prstGeom>
          <a:ln cap="flat" w="28575">
            <a:solidFill>
              <a:srgbClr val="000000"/>
            </a:solidFill>
            <a:prstDash val="lgDash"/>
            <a:headEnd type="none" len="sm" w="sm"/>
            <a:tailEnd type="none" len="sm" w="sm"/>
          </a:ln>
        </p:spPr>
      </p:sp>
      <p:grpSp>
        <p:nvGrpSpPr>
          <p:cNvPr name="Group 14" id="14"/>
          <p:cNvGrpSpPr/>
          <p:nvPr/>
        </p:nvGrpSpPr>
        <p:grpSpPr>
          <a:xfrm rot="0">
            <a:off x="8334041" y="4275132"/>
            <a:ext cx="1668196" cy="166819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8528834" y="1795078"/>
            <a:ext cx="1347734" cy="13477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8528834" y="6982123"/>
            <a:ext cx="1347734" cy="13477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23" id="23"/>
          <p:cNvSpPr/>
          <p:nvPr/>
        </p:nvSpPr>
        <p:spPr>
          <a:xfrm flipH="false" flipV="false" rot="0">
            <a:off x="8661938" y="4622114"/>
            <a:ext cx="1040976" cy="1040976"/>
          </a:xfrm>
          <a:custGeom>
            <a:avLst/>
            <a:gdLst/>
            <a:ahLst/>
            <a:cxnLst/>
            <a:rect r="r" b="b" t="t" l="l"/>
            <a:pathLst>
              <a:path h="1040976" w="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8828192" y="2153233"/>
            <a:ext cx="708470" cy="631424"/>
          </a:xfrm>
          <a:custGeom>
            <a:avLst/>
            <a:gdLst/>
            <a:ahLst/>
            <a:cxnLst/>
            <a:rect r="r" b="b" t="t" l="l"/>
            <a:pathLst>
              <a:path h="631424" w="708470">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8774847" y="7248411"/>
            <a:ext cx="815159" cy="815159"/>
          </a:xfrm>
          <a:custGeom>
            <a:avLst/>
            <a:gdLst/>
            <a:ahLst/>
            <a:cxnLst/>
            <a:rect r="r" b="b" t="t" l="l"/>
            <a:pathLst>
              <a:path h="815159" w="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10432170" y="1723553"/>
            <a:ext cx="3280765" cy="509905"/>
          </a:xfrm>
          <a:prstGeom prst="rect">
            <a:avLst/>
          </a:prstGeom>
        </p:spPr>
        <p:txBody>
          <a:bodyPr anchor="t" rtlCol="false" tIns="0" lIns="0" bIns="0" rIns="0">
            <a:spAutoFit/>
          </a:bodyPr>
          <a:lstStyle/>
          <a:p>
            <a:pPr>
              <a:lnSpc>
                <a:spcPts val="3919"/>
              </a:lnSpc>
            </a:pPr>
            <a:r>
              <a:rPr lang="en-US" sz="2799">
                <a:solidFill>
                  <a:srgbClr val="000000"/>
                </a:solidFill>
                <a:latin typeface="Poppins Bold"/>
              </a:rPr>
              <a:t>Sub-Objectives</a:t>
            </a:r>
          </a:p>
        </p:txBody>
      </p:sp>
      <p:sp>
        <p:nvSpPr>
          <p:cNvPr name="TextBox 27" id="27"/>
          <p:cNvSpPr txBox="true"/>
          <p:nvPr/>
        </p:nvSpPr>
        <p:spPr>
          <a:xfrm rot="0">
            <a:off x="4935049" y="6472219"/>
            <a:ext cx="3376506" cy="509905"/>
          </a:xfrm>
          <a:prstGeom prst="rect">
            <a:avLst/>
          </a:prstGeom>
        </p:spPr>
        <p:txBody>
          <a:bodyPr anchor="t" rtlCol="false" tIns="0" lIns="0" bIns="0" rIns="0">
            <a:spAutoFit/>
          </a:bodyPr>
          <a:lstStyle/>
          <a:p>
            <a:pPr algn="r">
              <a:lnSpc>
                <a:spcPts val="3920"/>
              </a:lnSpc>
            </a:pPr>
            <a:r>
              <a:rPr lang="en-US" sz="2800">
                <a:solidFill>
                  <a:srgbClr val="000000"/>
                </a:solidFill>
                <a:latin typeface="Poppins Bold"/>
              </a:rPr>
              <a:t>Main Objective</a:t>
            </a:r>
          </a:p>
        </p:txBody>
      </p:sp>
      <p:sp>
        <p:nvSpPr>
          <p:cNvPr name="TextBox 28" id="28"/>
          <p:cNvSpPr txBox="true"/>
          <p:nvPr/>
        </p:nvSpPr>
        <p:spPr>
          <a:xfrm rot="0">
            <a:off x="1186032" y="7199584"/>
            <a:ext cx="7125523" cy="2299335"/>
          </a:xfrm>
          <a:prstGeom prst="rect">
            <a:avLst/>
          </a:prstGeom>
        </p:spPr>
        <p:txBody>
          <a:bodyPr anchor="t" rtlCol="false" tIns="0" lIns="0" bIns="0" rIns="0">
            <a:spAutoFit/>
          </a:bodyPr>
          <a:lstStyle/>
          <a:p>
            <a:pPr algn="just" marL="647700" indent="-323850" lvl="1">
              <a:lnSpc>
                <a:spcPts val="3569"/>
              </a:lnSpc>
              <a:buFont typeface="Arial"/>
              <a:buChar char="•"/>
            </a:pPr>
            <a:r>
              <a:rPr lang="en-US" sz="3000">
                <a:solidFill>
                  <a:srgbClr val="000000"/>
                </a:solidFill>
                <a:latin typeface="Times New Roman"/>
              </a:rPr>
              <a:t>To develop an intelligent system that raises user awareness about sensitive information in Email contents and alerts them appropriately.</a:t>
            </a:r>
          </a:p>
          <a:p>
            <a:pPr algn="just">
              <a:lnSpc>
                <a:spcPts val="3569"/>
              </a:lnSpc>
            </a:pPr>
          </a:p>
        </p:txBody>
      </p:sp>
      <p:sp>
        <p:nvSpPr>
          <p:cNvPr name="TextBox 29" id="29"/>
          <p:cNvSpPr txBox="true"/>
          <p:nvPr/>
        </p:nvSpPr>
        <p:spPr>
          <a:xfrm rot="0">
            <a:off x="10021287" y="2411795"/>
            <a:ext cx="7664711" cy="5433060"/>
          </a:xfrm>
          <a:prstGeom prst="rect">
            <a:avLst/>
          </a:prstGeom>
        </p:spPr>
        <p:txBody>
          <a:bodyPr anchor="t" rtlCol="false" tIns="0" lIns="0" bIns="0" rIns="0">
            <a:spAutoFit/>
          </a:bodyPr>
          <a:lstStyle/>
          <a:p>
            <a:pPr algn="just" marL="647700" indent="-323850" lvl="1">
              <a:lnSpc>
                <a:spcPts val="3569"/>
              </a:lnSpc>
              <a:buFont typeface="Arial"/>
              <a:buChar char="•"/>
            </a:pPr>
            <a:r>
              <a:rPr lang="en-US" sz="3000">
                <a:solidFill>
                  <a:srgbClr val="000000"/>
                </a:solidFill>
                <a:latin typeface="Times New Roman"/>
              </a:rPr>
              <a:t>Implementing Natural Language Processing (NLP) techniques to analyze documents.</a:t>
            </a:r>
          </a:p>
          <a:p>
            <a:pPr algn="just">
              <a:lnSpc>
                <a:spcPts val="3569"/>
              </a:lnSpc>
            </a:pPr>
          </a:p>
          <a:p>
            <a:pPr algn="just" marL="647700" indent="-323850" lvl="1">
              <a:lnSpc>
                <a:spcPts val="3569"/>
              </a:lnSpc>
              <a:buFont typeface="Arial"/>
              <a:buChar char="•"/>
            </a:pPr>
            <a:r>
              <a:rPr lang="en-US" sz="3000">
                <a:solidFill>
                  <a:srgbClr val="000000"/>
                </a:solidFill>
                <a:latin typeface="Times New Roman"/>
              </a:rPr>
              <a:t>Ensuring the system's accuracy in identifying and flagging sensitive information.</a:t>
            </a:r>
          </a:p>
          <a:p>
            <a:pPr algn="just">
              <a:lnSpc>
                <a:spcPts val="3569"/>
              </a:lnSpc>
            </a:pPr>
          </a:p>
          <a:p>
            <a:pPr algn="just" marL="647700" indent="-323850" lvl="1">
              <a:lnSpc>
                <a:spcPts val="3569"/>
              </a:lnSpc>
              <a:buFont typeface="Arial"/>
              <a:buChar char="•"/>
            </a:pPr>
            <a:r>
              <a:rPr lang="en-US" sz="3000">
                <a:solidFill>
                  <a:srgbClr val="000000"/>
                </a:solidFill>
                <a:latin typeface="Times New Roman"/>
              </a:rPr>
              <a:t>Providing user-friendly interfaces for efficient interaction and understanding of alerts.</a:t>
            </a:r>
          </a:p>
          <a:p>
            <a:pPr algn="just">
              <a:lnSpc>
                <a:spcPts val="3569"/>
              </a:lnSpc>
            </a:pPr>
          </a:p>
        </p:txBody>
      </p:sp>
      <p:sp>
        <p:nvSpPr>
          <p:cNvPr name="TextBox 30" id="30"/>
          <p:cNvSpPr txBox="true"/>
          <p:nvPr/>
        </p:nvSpPr>
        <p:spPr>
          <a:xfrm rot="0">
            <a:off x="1028700" y="971550"/>
            <a:ext cx="5836419"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OBJECTIVE </a:t>
            </a:r>
          </a:p>
        </p:txBody>
      </p:sp>
      <p:sp>
        <p:nvSpPr>
          <p:cNvPr name="TextBox 31" id="3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38797" y="-179028"/>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62960"/>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58475"/>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5952235" y="4427827"/>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METHODOLOGY</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3073531" y="1304307"/>
            <a:ext cx="12217791" cy="7947905"/>
          </a:xfrm>
          <a:custGeom>
            <a:avLst/>
            <a:gdLst/>
            <a:ahLst/>
            <a:cxnLst/>
            <a:rect r="r" b="b" t="t" l="l"/>
            <a:pathLst>
              <a:path h="7947905" w="12217791">
                <a:moveTo>
                  <a:pt x="0" y="0"/>
                </a:moveTo>
                <a:lnTo>
                  <a:pt x="12217791" y="0"/>
                </a:lnTo>
                <a:lnTo>
                  <a:pt x="12217791" y="7947905"/>
                </a:lnTo>
                <a:lnTo>
                  <a:pt x="0" y="7947905"/>
                </a:lnTo>
                <a:lnTo>
                  <a:pt x="0" y="0"/>
                </a:lnTo>
                <a:close/>
              </a:path>
            </a:pathLst>
          </a:custGeom>
          <a:blipFill>
            <a:blip r:embed="rId3"/>
            <a:stretch>
              <a:fillRect l="0" t="0" r="0" b="0"/>
            </a:stretch>
          </a:blipFill>
          <a:ln cap="sq">
            <a:noFill/>
            <a:prstDash val="solid"/>
            <a:miter/>
          </a:ln>
        </p:spPr>
      </p:sp>
      <p:sp>
        <p:nvSpPr>
          <p:cNvPr name="TextBox 22" id="22"/>
          <p:cNvSpPr txBox="true"/>
          <p:nvPr/>
        </p:nvSpPr>
        <p:spPr>
          <a:xfrm rot="0">
            <a:off x="4683688" y="392668"/>
            <a:ext cx="8616166" cy="1702374"/>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SYSTEM DIAGRAM</a:t>
            </a:r>
          </a:p>
          <a:p>
            <a:pPr algn="ctr">
              <a:lnSpc>
                <a:spcPts val="5359"/>
              </a:lnSpc>
            </a:pPr>
          </a:p>
        </p:txBody>
      </p:sp>
      <p:sp>
        <p:nvSpPr>
          <p:cNvPr name="TextBox 23" id="2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6088290" y="9258300"/>
            <a:ext cx="8282464" cy="19050"/>
          </a:xfrm>
          <a:prstGeom prst="line">
            <a:avLst/>
          </a:prstGeom>
          <a:ln cap="flat" w="38100">
            <a:solidFill>
              <a:srgbClr val="000000"/>
            </a:solidFill>
            <a:prstDash val="solid"/>
            <a:headEnd type="none" len="sm" w="sm"/>
            <a:tailEnd type="none" len="sm" w="sm"/>
          </a:ln>
        </p:spPr>
      </p:sp>
      <p:sp>
        <p:nvSpPr>
          <p:cNvPr name="TextBox 3" id="3"/>
          <p:cNvSpPr txBox="true"/>
          <p:nvPr/>
        </p:nvSpPr>
        <p:spPr>
          <a:xfrm rot="0">
            <a:off x="1028700" y="971550"/>
            <a:ext cx="8453845"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INTRODUCTION</a:t>
            </a:r>
          </a:p>
        </p:txBody>
      </p:sp>
      <p:grpSp>
        <p:nvGrpSpPr>
          <p:cNvPr name="Group 4" id="4"/>
          <p:cNvGrpSpPr/>
          <p:nvPr/>
        </p:nvGrpSpPr>
        <p:grpSpPr>
          <a:xfrm rot="-10800000">
            <a:off x="15574388" y="-1641732"/>
            <a:ext cx="6103845" cy="5340865"/>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6" id="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10800000">
            <a:off x="16277009" y="689261"/>
            <a:ext cx="1700198" cy="1487673"/>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0" id="1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1" id="11"/>
          <p:cNvSpPr txBox="true"/>
          <p:nvPr/>
        </p:nvSpPr>
        <p:spPr>
          <a:xfrm rot="0">
            <a:off x="1555928" y="3329253"/>
            <a:ext cx="14099706" cy="3916556"/>
          </a:xfrm>
          <a:prstGeom prst="rect">
            <a:avLst/>
          </a:prstGeom>
        </p:spPr>
        <p:txBody>
          <a:bodyPr anchor="t" rtlCol="false" tIns="0" lIns="0" bIns="0" rIns="0">
            <a:spAutoFit/>
          </a:bodyPr>
          <a:lstStyle/>
          <a:p>
            <a:pPr algn="just" marL="587621" indent="-293811" lvl="1">
              <a:lnSpc>
                <a:spcPts val="3810"/>
              </a:lnSpc>
              <a:buFont typeface="Arial"/>
              <a:buChar char="•"/>
            </a:pPr>
            <a:r>
              <a:rPr lang="en-US" sz="2721">
                <a:solidFill>
                  <a:srgbClr val="000000"/>
                </a:solidFill>
                <a:latin typeface="Times New Roman"/>
              </a:rPr>
              <a:t>Our system adopts an integrated approach to enhance DLP efficiency and mitigate data breach risks.</a:t>
            </a:r>
          </a:p>
          <a:p>
            <a:pPr algn="just">
              <a:lnSpc>
                <a:spcPts val="3810"/>
              </a:lnSpc>
            </a:pPr>
          </a:p>
          <a:p>
            <a:pPr algn="just" marL="587621" indent="-293811" lvl="1">
              <a:lnSpc>
                <a:spcPts val="3810"/>
              </a:lnSpc>
              <a:buFont typeface="Arial"/>
              <a:buChar char="•"/>
            </a:pPr>
            <a:r>
              <a:rPr lang="en-US" sz="2721">
                <a:solidFill>
                  <a:srgbClr val="000000"/>
                </a:solidFill>
                <a:latin typeface="Times New Roman"/>
              </a:rPr>
              <a:t>Leveraging NLP and Machine Learning, our system offers advanced analytical capabilities for detecting anomalies and security threats in email communications.</a:t>
            </a:r>
          </a:p>
          <a:p>
            <a:pPr algn="just">
              <a:lnSpc>
                <a:spcPts val="3810"/>
              </a:lnSpc>
            </a:pPr>
          </a:p>
          <a:p>
            <a:pPr algn="just" marL="587621" indent="-293811" lvl="1">
              <a:lnSpc>
                <a:spcPts val="3810"/>
              </a:lnSpc>
              <a:buFont typeface="Arial"/>
              <a:buChar char="•"/>
            </a:pPr>
            <a:r>
              <a:rPr lang="en-US" sz="2721">
                <a:solidFill>
                  <a:srgbClr val="000000"/>
                </a:solidFill>
                <a:latin typeface="Times New Roman"/>
              </a:rPr>
              <a:t>Prioritizing user experience and response, our system optimizes security measures to ensure minimal disruption to user workflows.</a:t>
            </a:r>
          </a:p>
        </p:txBody>
      </p:sp>
      <p:sp>
        <p:nvSpPr>
          <p:cNvPr name="TextBox 12" id="12"/>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313296"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64226"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11866"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607172" y="1028700"/>
            <a:ext cx="13016698" cy="7895828"/>
          </a:xfrm>
          <a:custGeom>
            <a:avLst/>
            <a:gdLst/>
            <a:ahLst/>
            <a:cxnLst/>
            <a:rect r="r" b="b" t="t" l="l"/>
            <a:pathLst>
              <a:path h="7895828" w="13016698">
                <a:moveTo>
                  <a:pt x="0" y="0"/>
                </a:moveTo>
                <a:lnTo>
                  <a:pt x="13016699" y="0"/>
                </a:lnTo>
                <a:lnTo>
                  <a:pt x="13016699" y="7895828"/>
                </a:lnTo>
                <a:lnTo>
                  <a:pt x="0" y="7895828"/>
                </a:lnTo>
                <a:lnTo>
                  <a:pt x="0" y="0"/>
                </a:lnTo>
                <a:close/>
              </a:path>
            </a:pathLst>
          </a:custGeom>
          <a:blipFill>
            <a:blip r:embed="rId3"/>
            <a:stretch>
              <a:fillRect l="0" t="0" r="0" b="0"/>
            </a:stretch>
          </a:blipFill>
        </p:spPr>
      </p:sp>
      <p:sp>
        <p:nvSpPr>
          <p:cNvPr name="TextBox 13" id="13"/>
          <p:cNvSpPr txBox="true"/>
          <p:nvPr/>
        </p:nvSpPr>
        <p:spPr>
          <a:xfrm rot="0">
            <a:off x="4203187" y="-47625"/>
            <a:ext cx="15562210" cy="1711960"/>
          </a:xfrm>
          <a:prstGeom prst="rect">
            <a:avLst/>
          </a:prstGeom>
        </p:spPr>
        <p:txBody>
          <a:bodyPr anchor="t" rtlCol="false" tIns="0" lIns="0" bIns="0" rIns="0">
            <a:spAutoFit/>
          </a:bodyPr>
          <a:lstStyle/>
          <a:p>
            <a:pPr>
              <a:lnSpc>
                <a:spcPts val="6545"/>
              </a:lnSpc>
            </a:pPr>
            <a:r>
              <a:rPr lang="en-US" sz="5500">
                <a:solidFill>
                  <a:srgbClr val="000000"/>
                </a:solidFill>
                <a:latin typeface="Poppins Bold"/>
              </a:rPr>
              <a:t>WORK BREAKDOWN STRUCTURE </a:t>
            </a:r>
          </a:p>
          <a:p>
            <a:pPr>
              <a:lnSpc>
                <a:spcPts val="6545"/>
              </a:lnSpc>
            </a:pP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533061" y="1854402"/>
            <a:ext cx="12564927" cy="3245374"/>
          </a:xfrm>
          <a:custGeom>
            <a:avLst/>
            <a:gdLst/>
            <a:ahLst/>
            <a:cxnLst/>
            <a:rect r="r" b="b" t="t" l="l"/>
            <a:pathLst>
              <a:path h="3245374" w="12564927">
                <a:moveTo>
                  <a:pt x="0" y="0"/>
                </a:moveTo>
                <a:lnTo>
                  <a:pt x="12564927" y="0"/>
                </a:lnTo>
                <a:lnTo>
                  <a:pt x="12564927" y="3245374"/>
                </a:lnTo>
                <a:lnTo>
                  <a:pt x="0" y="3245374"/>
                </a:lnTo>
                <a:lnTo>
                  <a:pt x="0" y="0"/>
                </a:lnTo>
                <a:close/>
              </a:path>
            </a:pathLst>
          </a:custGeom>
          <a:blipFill>
            <a:blip r:embed="rId3"/>
            <a:stretch>
              <a:fillRect l="0" t="0" r="0" b="0"/>
            </a:stretch>
          </a:blipFill>
          <a:ln w="28575" cap="sq">
            <a:solidFill>
              <a:srgbClr val="000000"/>
            </a:solidFill>
            <a:prstDash val="solid"/>
            <a:miter/>
          </a:ln>
        </p:spPr>
      </p:sp>
      <p:sp>
        <p:nvSpPr>
          <p:cNvPr name="Freeform 13" id="13"/>
          <p:cNvSpPr/>
          <p:nvPr/>
        </p:nvSpPr>
        <p:spPr>
          <a:xfrm flipH="false" flipV="false" rot="0">
            <a:off x="1533061" y="6072337"/>
            <a:ext cx="4661243" cy="3257107"/>
          </a:xfrm>
          <a:custGeom>
            <a:avLst/>
            <a:gdLst/>
            <a:ahLst/>
            <a:cxnLst/>
            <a:rect r="r" b="b" t="t" l="l"/>
            <a:pathLst>
              <a:path h="3257107" w="4661243">
                <a:moveTo>
                  <a:pt x="0" y="0"/>
                </a:moveTo>
                <a:lnTo>
                  <a:pt x="4661243" y="0"/>
                </a:lnTo>
                <a:lnTo>
                  <a:pt x="4661243" y="3257107"/>
                </a:lnTo>
                <a:lnTo>
                  <a:pt x="0" y="3257107"/>
                </a:lnTo>
                <a:lnTo>
                  <a:pt x="0" y="0"/>
                </a:lnTo>
                <a:close/>
              </a:path>
            </a:pathLst>
          </a:custGeom>
          <a:blipFill>
            <a:blip r:embed="rId4"/>
            <a:stretch>
              <a:fillRect l="0" t="0" r="-75416" b="0"/>
            </a:stretch>
          </a:blipFill>
          <a:ln w="28575" cap="sq">
            <a:solidFill>
              <a:srgbClr val="000000"/>
            </a:solidFill>
            <a:prstDash val="solid"/>
            <a:miter/>
          </a:ln>
        </p:spPr>
      </p:sp>
      <p:sp>
        <p:nvSpPr>
          <p:cNvPr name="Freeform 14" id="14"/>
          <p:cNvSpPr/>
          <p:nvPr/>
        </p:nvSpPr>
        <p:spPr>
          <a:xfrm flipH="false" flipV="false" rot="0">
            <a:off x="10023000" y="6072337"/>
            <a:ext cx="4718523" cy="3385606"/>
          </a:xfrm>
          <a:custGeom>
            <a:avLst/>
            <a:gdLst/>
            <a:ahLst/>
            <a:cxnLst/>
            <a:rect r="r" b="b" t="t" l="l"/>
            <a:pathLst>
              <a:path h="3385606" w="4718523">
                <a:moveTo>
                  <a:pt x="0" y="0"/>
                </a:moveTo>
                <a:lnTo>
                  <a:pt x="4718523" y="0"/>
                </a:lnTo>
                <a:lnTo>
                  <a:pt x="4718523" y="3385607"/>
                </a:lnTo>
                <a:lnTo>
                  <a:pt x="0" y="3385607"/>
                </a:lnTo>
                <a:lnTo>
                  <a:pt x="0" y="0"/>
                </a:lnTo>
                <a:close/>
              </a:path>
            </a:pathLst>
          </a:custGeom>
          <a:blipFill>
            <a:blip r:embed="rId5"/>
            <a:stretch>
              <a:fillRect l="0" t="-2263" r="0" b="-2263"/>
            </a:stretch>
          </a:blipFill>
          <a:ln w="38100" cap="sq">
            <a:solidFill>
              <a:srgbClr val="000000"/>
            </a:solidFill>
            <a:prstDash val="solid"/>
            <a:miter/>
          </a:ln>
        </p:spPr>
      </p:sp>
      <p:sp>
        <p:nvSpPr>
          <p:cNvPr name="TextBox 15" id="15"/>
          <p:cNvSpPr txBox="true"/>
          <p:nvPr/>
        </p:nvSpPr>
        <p:spPr>
          <a:xfrm rot="0">
            <a:off x="6640518" y="241216"/>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DATASET</a:t>
            </a:r>
          </a:p>
        </p:txBody>
      </p:sp>
      <p:sp>
        <p:nvSpPr>
          <p:cNvPr name="TextBox 16" id="16"/>
          <p:cNvSpPr txBox="true"/>
          <p:nvPr/>
        </p:nvSpPr>
        <p:spPr>
          <a:xfrm rot="0">
            <a:off x="453332" y="1235912"/>
            <a:ext cx="3691176" cy="618491"/>
          </a:xfrm>
          <a:prstGeom prst="rect">
            <a:avLst/>
          </a:prstGeom>
        </p:spPr>
        <p:txBody>
          <a:bodyPr anchor="t" rtlCol="false" tIns="0" lIns="0" bIns="0" rIns="0">
            <a:spAutoFit/>
          </a:bodyPr>
          <a:lstStyle/>
          <a:p>
            <a:pPr algn="ctr" marL="734055" indent="-367027" lvl="1">
              <a:lnSpc>
                <a:spcPts val="4759"/>
              </a:lnSpc>
              <a:buAutoNum type="arabicPeriod" startAt="1"/>
            </a:pPr>
            <a:r>
              <a:rPr lang="en-US" sz="3399">
                <a:solidFill>
                  <a:srgbClr val="000000"/>
                </a:solidFill>
                <a:latin typeface="Poppins Bold"/>
              </a:rPr>
              <a:t>Main Dataset</a:t>
            </a:r>
          </a:p>
        </p:txBody>
      </p:sp>
      <p:sp>
        <p:nvSpPr>
          <p:cNvPr name="TextBox 17" id="17"/>
          <p:cNvSpPr txBox="true"/>
          <p:nvPr/>
        </p:nvSpPr>
        <p:spPr>
          <a:xfrm rot="0">
            <a:off x="1028700" y="5339547"/>
            <a:ext cx="5878354" cy="618491"/>
          </a:xfrm>
          <a:prstGeom prst="rect">
            <a:avLst/>
          </a:prstGeom>
        </p:spPr>
        <p:txBody>
          <a:bodyPr anchor="t" rtlCol="false" tIns="0" lIns="0" bIns="0" rIns="0">
            <a:spAutoFit/>
          </a:bodyPr>
          <a:lstStyle/>
          <a:p>
            <a:pPr algn="ctr">
              <a:lnSpc>
                <a:spcPts val="4759"/>
              </a:lnSpc>
            </a:pPr>
            <a:r>
              <a:rPr lang="en-US" sz="3399">
                <a:solidFill>
                  <a:srgbClr val="000000"/>
                </a:solidFill>
                <a:latin typeface="Poppins Bold"/>
              </a:rPr>
              <a:t>2. Sensitive Words Dataset</a:t>
            </a:r>
          </a:p>
        </p:txBody>
      </p:sp>
      <p:sp>
        <p:nvSpPr>
          <p:cNvPr name="TextBox 18" id="18"/>
          <p:cNvSpPr txBox="true"/>
          <p:nvPr/>
        </p:nvSpPr>
        <p:spPr>
          <a:xfrm rot="0">
            <a:off x="9751438" y="5381231"/>
            <a:ext cx="5220771" cy="618491"/>
          </a:xfrm>
          <a:prstGeom prst="rect">
            <a:avLst/>
          </a:prstGeom>
        </p:spPr>
        <p:txBody>
          <a:bodyPr anchor="t" rtlCol="false" tIns="0" lIns="0" bIns="0" rIns="0">
            <a:spAutoFit/>
          </a:bodyPr>
          <a:lstStyle/>
          <a:p>
            <a:pPr algn="ctr">
              <a:lnSpc>
                <a:spcPts val="4759"/>
              </a:lnSpc>
            </a:pPr>
            <a:r>
              <a:rPr lang="en-US" sz="3399">
                <a:solidFill>
                  <a:srgbClr val="000000"/>
                </a:solidFill>
                <a:latin typeface="Poppins Bold"/>
              </a:rPr>
              <a:t>Dataset Collected Proof</a:t>
            </a:r>
          </a:p>
        </p:txBody>
      </p:sp>
      <p:sp>
        <p:nvSpPr>
          <p:cNvPr name="TextBox 19" id="1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0" id="2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38989" y="6141980"/>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6" id="6"/>
          <p:cNvGrpSpPr/>
          <p:nvPr/>
        </p:nvGrpSpPr>
        <p:grpSpPr>
          <a:xfrm rot="0">
            <a:off x="-4871933" y="-2900923"/>
            <a:ext cx="5622271" cy="491948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3079" y="250422"/>
            <a:ext cx="2020733" cy="176814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750338" y="0"/>
            <a:ext cx="997288" cy="87262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0" y="0"/>
            <a:ext cx="997288" cy="872627"/>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8" id="18"/>
          <p:cNvSpPr/>
          <p:nvPr/>
        </p:nvSpPr>
        <p:spPr>
          <a:xfrm flipH="false" flipV="false" rot="0">
            <a:off x="2421182" y="2018564"/>
            <a:ext cx="13234452" cy="6528017"/>
          </a:xfrm>
          <a:custGeom>
            <a:avLst/>
            <a:gdLst/>
            <a:ahLst/>
            <a:cxnLst/>
            <a:rect r="r" b="b" t="t" l="l"/>
            <a:pathLst>
              <a:path h="6528017" w="13234452">
                <a:moveTo>
                  <a:pt x="0" y="0"/>
                </a:moveTo>
                <a:lnTo>
                  <a:pt x="13234452" y="0"/>
                </a:lnTo>
                <a:lnTo>
                  <a:pt x="13234452" y="6528016"/>
                </a:lnTo>
                <a:lnTo>
                  <a:pt x="0" y="6528016"/>
                </a:lnTo>
                <a:lnTo>
                  <a:pt x="0" y="0"/>
                </a:lnTo>
                <a:close/>
              </a:path>
            </a:pathLst>
          </a:custGeom>
          <a:blipFill>
            <a:blip r:embed="rId3"/>
            <a:stretch>
              <a:fillRect l="0" t="0" r="0" b="0"/>
            </a:stretch>
          </a:blipFill>
        </p:spPr>
      </p:sp>
      <p:sp>
        <p:nvSpPr>
          <p:cNvPr name="TextBox 19" id="19"/>
          <p:cNvSpPr txBox="true"/>
          <p:nvPr/>
        </p:nvSpPr>
        <p:spPr>
          <a:xfrm rot="0">
            <a:off x="7630546" y="193272"/>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CODE</a:t>
            </a:r>
          </a:p>
        </p:txBody>
      </p:sp>
      <p:sp>
        <p:nvSpPr>
          <p:cNvPr name="TextBox 20" id="20"/>
          <p:cNvSpPr txBox="true"/>
          <p:nvPr/>
        </p:nvSpPr>
        <p:spPr>
          <a:xfrm rot="0">
            <a:off x="6623413" y="1115800"/>
            <a:ext cx="4216956" cy="618491"/>
          </a:xfrm>
          <a:prstGeom prst="rect">
            <a:avLst/>
          </a:prstGeom>
        </p:spPr>
        <p:txBody>
          <a:bodyPr anchor="t" rtlCol="false" tIns="0" lIns="0" bIns="0" rIns="0">
            <a:spAutoFit/>
          </a:bodyPr>
          <a:lstStyle/>
          <a:p>
            <a:pPr algn="ctr">
              <a:lnSpc>
                <a:spcPts val="4759"/>
              </a:lnSpc>
            </a:pPr>
            <a:r>
              <a:rPr lang="en-US" sz="3399">
                <a:solidFill>
                  <a:srgbClr val="000000"/>
                </a:solidFill>
                <a:latin typeface="Poppins Bold"/>
              </a:rPr>
              <a:t>Model import Code</a:t>
            </a:r>
          </a:p>
        </p:txBody>
      </p:sp>
      <p:sp>
        <p:nvSpPr>
          <p:cNvPr name="TextBox 21" id="21"/>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2" id="22"/>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38989" y="6141980"/>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6" id="6"/>
          <p:cNvGrpSpPr/>
          <p:nvPr/>
        </p:nvGrpSpPr>
        <p:grpSpPr>
          <a:xfrm rot="0">
            <a:off x="-4871933" y="-2900923"/>
            <a:ext cx="5622271" cy="491948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3079" y="250422"/>
            <a:ext cx="2020733" cy="176814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750338" y="0"/>
            <a:ext cx="997288" cy="87262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0" y="0"/>
            <a:ext cx="997288" cy="872627"/>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8" id="18"/>
          <p:cNvSpPr/>
          <p:nvPr/>
        </p:nvSpPr>
        <p:spPr>
          <a:xfrm flipH="false" flipV="false" rot="0">
            <a:off x="2901461" y="2064734"/>
            <a:ext cx="12754173" cy="6979140"/>
          </a:xfrm>
          <a:custGeom>
            <a:avLst/>
            <a:gdLst/>
            <a:ahLst/>
            <a:cxnLst/>
            <a:rect r="r" b="b" t="t" l="l"/>
            <a:pathLst>
              <a:path h="6979140" w="12754173">
                <a:moveTo>
                  <a:pt x="0" y="0"/>
                </a:moveTo>
                <a:lnTo>
                  <a:pt x="12754173" y="0"/>
                </a:lnTo>
                <a:lnTo>
                  <a:pt x="12754173" y="6979140"/>
                </a:lnTo>
                <a:lnTo>
                  <a:pt x="0" y="6979140"/>
                </a:lnTo>
                <a:lnTo>
                  <a:pt x="0" y="0"/>
                </a:lnTo>
                <a:close/>
              </a:path>
            </a:pathLst>
          </a:custGeom>
          <a:blipFill>
            <a:blip r:embed="rId3"/>
            <a:stretch>
              <a:fillRect l="0" t="0" r="0" b="0"/>
            </a:stretch>
          </a:blipFill>
        </p:spPr>
      </p:sp>
      <p:sp>
        <p:nvSpPr>
          <p:cNvPr name="TextBox 19" id="19"/>
          <p:cNvSpPr txBox="true"/>
          <p:nvPr/>
        </p:nvSpPr>
        <p:spPr>
          <a:xfrm rot="0">
            <a:off x="7630546" y="193272"/>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CODE</a:t>
            </a:r>
          </a:p>
        </p:txBody>
      </p:sp>
      <p:sp>
        <p:nvSpPr>
          <p:cNvPr name="TextBox 20" id="20"/>
          <p:cNvSpPr txBox="true"/>
          <p:nvPr/>
        </p:nvSpPr>
        <p:spPr>
          <a:xfrm rot="0">
            <a:off x="7029059" y="1115800"/>
            <a:ext cx="3405664" cy="618491"/>
          </a:xfrm>
          <a:prstGeom prst="rect">
            <a:avLst/>
          </a:prstGeom>
        </p:spPr>
        <p:txBody>
          <a:bodyPr anchor="t" rtlCol="false" tIns="0" lIns="0" bIns="0" rIns="0">
            <a:spAutoFit/>
          </a:bodyPr>
          <a:lstStyle/>
          <a:p>
            <a:pPr algn="ctr">
              <a:lnSpc>
                <a:spcPts val="4759"/>
              </a:lnSpc>
            </a:pPr>
            <a:r>
              <a:rPr lang="en-US" sz="3399">
                <a:solidFill>
                  <a:srgbClr val="000000"/>
                </a:solidFill>
                <a:latin typeface="Poppins Bold"/>
              </a:rPr>
              <a:t>Detection Code</a:t>
            </a:r>
          </a:p>
        </p:txBody>
      </p:sp>
      <p:sp>
        <p:nvSpPr>
          <p:cNvPr name="TextBox 21" id="21"/>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22" id="22"/>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043610" y="1433097"/>
            <a:ext cx="13266493" cy="7517679"/>
          </a:xfrm>
          <a:custGeom>
            <a:avLst/>
            <a:gdLst/>
            <a:ahLst/>
            <a:cxnLst/>
            <a:rect r="r" b="b" t="t" l="l"/>
            <a:pathLst>
              <a:path h="7517679" w="13266493">
                <a:moveTo>
                  <a:pt x="0" y="0"/>
                </a:moveTo>
                <a:lnTo>
                  <a:pt x="13266494" y="0"/>
                </a:lnTo>
                <a:lnTo>
                  <a:pt x="13266494" y="7517680"/>
                </a:lnTo>
                <a:lnTo>
                  <a:pt x="0" y="7517680"/>
                </a:lnTo>
                <a:lnTo>
                  <a:pt x="0" y="0"/>
                </a:lnTo>
                <a:close/>
              </a:path>
            </a:pathLst>
          </a:custGeom>
          <a:blipFill>
            <a:blip r:embed="rId3"/>
            <a:stretch>
              <a:fillRect l="0" t="0" r="0" b="0"/>
            </a:stretch>
          </a:blipFill>
          <a:ln w="38100" cap="sq">
            <a:solidFill>
              <a:srgbClr val="000000"/>
            </a:solidFill>
            <a:prstDash val="solid"/>
            <a:miter/>
          </a:ln>
        </p:spPr>
      </p:sp>
      <p:sp>
        <p:nvSpPr>
          <p:cNvPr name="TextBox 13" id="13"/>
          <p:cNvSpPr txBox="true"/>
          <p:nvPr/>
        </p:nvSpPr>
        <p:spPr>
          <a:xfrm rot="0">
            <a:off x="6138222" y="14703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6" id="6"/>
          <p:cNvSpPr/>
          <p:nvPr/>
        </p:nvSpPr>
        <p:spPr>
          <a:xfrm flipH="false" flipV="false" rot="0">
            <a:off x="3778146" y="1848193"/>
            <a:ext cx="11103683" cy="7526124"/>
          </a:xfrm>
          <a:custGeom>
            <a:avLst/>
            <a:gdLst/>
            <a:ahLst/>
            <a:cxnLst/>
            <a:rect r="r" b="b" t="t" l="l"/>
            <a:pathLst>
              <a:path h="7526124" w="11103683">
                <a:moveTo>
                  <a:pt x="0" y="0"/>
                </a:moveTo>
                <a:lnTo>
                  <a:pt x="11103683" y="0"/>
                </a:lnTo>
                <a:lnTo>
                  <a:pt x="11103683" y="7526124"/>
                </a:lnTo>
                <a:lnTo>
                  <a:pt x="0" y="7526124"/>
                </a:lnTo>
                <a:lnTo>
                  <a:pt x="0" y="0"/>
                </a:lnTo>
                <a:close/>
              </a:path>
            </a:pathLst>
          </a:custGeom>
          <a:blipFill>
            <a:blip r:embed="rId3"/>
            <a:stretch>
              <a:fillRect l="0" t="0" r="0" b="0"/>
            </a:stretch>
          </a:blipFill>
        </p:spPr>
      </p:sp>
      <p:sp>
        <p:nvSpPr>
          <p:cNvPr name="TextBox 7" id="7"/>
          <p:cNvSpPr txBox="true"/>
          <p:nvPr/>
        </p:nvSpPr>
        <p:spPr>
          <a:xfrm rot="0">
            <a:off x="6138222" y="14703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8" id="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9" id="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6" id="6"/>
          <p:cNvSpPr/>
          <p:nvPr/>
        </p:nvSpPr>
        <p:spPr>
          <a:xfrm flipH="false" flipV="false" rot="0">
            <a:off x="2812733" y="1857229"/>
            <a:ext cx="12662534" cy="6834196"/>
          </a:xfrm>
          <a:custGeom>
            <a:avLst/>
            <a:gdLst/>
            <a:ahLst/>
            <a:cxnLst/>
            <a:rect r="r" b="b" t="t" l="l"/>
            <a:pathLst>
              <a:path h="6834196" w="12662534">
                <a:moveTo>
                  <a:pt x="0" y="0"/>
                </a:moveTo>
                <a:lnTo>
                  <a:pt x="12662534" y="0"/>
                </a:lnTo>
                <a:lnTo>
                  <a:pt x="12662534" y="6834196"/>
                </a:lnTo>
                <a:lnTo>
                  <a:pt x="0" y="6834196"/>
                </a:lnTo>
                <a:lnTo>
                  <a:pt x="0" y="0"/>
                </a:lnTo>
                <a:close/>
              </a:path>
            </a:pathLst>
          </a:custGeom>
          <a:blipFill>
            <a:blip r:embed="rId3"/>
            <a:stretch>
              <a:fillRect l="0" t="0" r="0" b="0"/>
            </a:stretch>
          </a:blipFill>
        </p:spPr>
      </p:sp>
      <p:sp>
        <p:nvSpPr>
          <p:cNvPr name="TextBox 7" id="7"/>
          <p:cNvSpPr txBox="true"/>
          <p:nvPr/>
        </p:nvSpPr>
        <p:spPr>
          <a:xfrm rot="0">
            <a:off x="6138222" y="14703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8" id="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9" id="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7838756" y="4792609"/>
            <a:ext cx="2610488"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DEMO</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REFERENCES</a:t>
            </a: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name="TextBox 14" id="14"/>
          <p:cNvSpPr txBox="true"/>
          <p:nvPr/>
        </p:nvSpPr>
        <p:spPr>
          <a:xfrm rot="0">
            <a:off x="2292973" y="2043584"/>
            <a:ext cx="14581199" cy="6677328"/>
          </a:xfrm>
          <a:prstGeom prst="rect">
            <a:avLst/>
          </a:prstGeom>
        </p:spPr>
        <p:txBody>
          <a:bodyPr anchor="t" rtlCol="false" tIns="0" lIns="0" bIns="0" rIns="0">
            <a:spAutoFit/>
          </a:bodyPr>
          <a:lstStyle/>
          <a:p>
            <a:pPr>
              <a:lnSpc>
                <a:spcPts val="4116"/>
              </a:lnSpc>
            </a:pPr>
          </a:p>
          <a:p>
            <a:pPr>
              <a:lnSpc>
                <a:spcPts val="4116"/>
              </a:lnSpc>
            </a:pPr>
            <a:r>
              <a:rPr lang="en-US" sz="2494">
                <a:solidFill>
                  <a:srgbClr val="000000"/>
                </a:solidFill>
                <a:latin typeface="Poppins"/>
              </a:rPr>
              <a:t>[1]</a:t>
            </a:r>
            <a:r>
              <a:rPr lang="en-US" sz="2494">
                <a:solidFill>
                  <a:srgbClr val="000000"/>
                </a:solidFill>
                <a:latin typeface="Poppins Bold"/>
              </a:rPr>
              <a:t> </a:t>
            </a:r>
            <a:r>
              <a:rPr lang="en-US" sz="2494">
                <a:solidFill>
                  <a:srgbClr val="000000"/>
                </a:solidFill>
                <a:latin typeface="Poppins"/>
              </a:rPr>
              <a:t> </a:t>
            </a:r>
            <a:r>
              <a:rPr lang="en-US" sz="2494">
                <a:solidFill>
                  <a:srgbClr val="000000"/>
                </a:solidFill>
                <a:latin typeface="Poppins"/>
              </a:rPr>
              <a:t>Martinelli, F., Marulli, F., Mercaldo, F., Marrone, S., &amp; Santone, A. (2020). Enhanced privacy    and data protection using natural language processing and artificial intelligence. 2020 International Joint Conference on Neural Networks (IJCNN), 1–8.</a:t>
            </a:r>
          </a:p>
          <a:p>
            <a:pPr>
              <a:lnSpc>
                <a:spcPts val="4116"/>
              </a:lnSpc>
            </a:pPr>
          </a:p>
          <a:p>
            <a:pPr>
              <a:lnSpc>
                <a:spcPts val="4116"/>
              </a:lnSpc>
            </a:pPr>
            <a:r>
              <a:rPr lang="en-US" sz="2494">
                <a:solidFill>
                  <a:srgbClr val="000000"/>
                </a:solidFill>
                <a:latin typeface="Poppins"/>
              </a:rPr>
              <a:t>[2]  </a:t>
            </a:r>
            <a:r>
              <a:rPr lang="en-US" sz="2494">
                <a:solidFill>
                  <a:srgbClr val="000000"/>
                </a:solidFill>
                <a:latin typeface="Poppins"/>
              </a:rPr>
              <a:t>Vaidya, N. (n.d.). 5 natural language processing techniques for extracting information. Aureusanalytics.com. Retrieved August 1, 2023, from https://blog.aureusanalytics.com/blog/5-natural-language-processing-techniques-for-extracting-information</a:t>
            </a:r>
          </a:p>
          <a:p>
            <a:pPr>
              <a:lnSpc>
                <a:spcPts val="4116"/>
              </a:lnSpc>
            </a:pPr>
          </a:p>
          <a:p>
            <a:pPr>
              <a:lnSpc>
                <a:spcPts val="4116"/>
              </a:lnSpc>
            </a:pPr>
            <a:r>
              <a:rPr lang="en-US" sz="2494">
                <a:solidFill>
                  <a:srgbClr val="000000"/>
                </a:solidFill>
                <a:latin typeface="Poppins"/>
              </a:rPr>
              <a:t>[3]  </a:t>
            </a:r>
            <a:r>
              <a:rPr lang="en-US" sz="2494">
                <a:solidFill>
                  <a:srgbClr val="000000"/>
                </a:solidFill>
                <a:latin typeface="Poppins"/>
              </a:rPr>
              <a:t>(N.d.). Researchgate.net. Retrieved August 1, 2023, from https://www.researchgate.net/publication/326264437_Natural_Language_Processing_for_Information_Extraction</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2994217" y="-634399"/>
            <a:ext cx="5622271" cy="4919487"/>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5943291" y="7774589"/>
            <a:ext cx="2020733" cy="176814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734936" y="802545"/>
            <a:ext cx="2020733" cy="176814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59411" y="8670103"/>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657671" y="1740498"/>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21" id="21"/>
          <p:cNvGrpSpPr/>
          <p:nvPr/>
        </p:nvGrpSpPr>
        <p:grpSpPr>
          <a:xfrm rot="0">
            <a:off x="7913382" y="3600450"/>
            <a:ext cx="2461236" cy="3066573"/>
            <a:chOff x="0" y="0"/>
            <a:chExt cx="648227" cy="807657"/>
          </a:xfrm>
        </p:grpSpPr>
        <p:sp>
          <p:nvSpPr>
            <p:cNvPr name="Freeform 22" id="22"/>
            <p:cNvSpPr/>
            <p:nvPr/>
          </p:nvSpPr>
          <p:spPr>
            <a:xfrm flipH="false" flipV="false" rot="0">
              <a:off x="0" y="0"/>
              <a:ext cx="648227" cy="807657"/>
            </a:xfrm>
            <a:custGeom>
              <a:avLst/>
              <a:gdLst/>
              <a:ahLst/>
              <a:cxnLst/>
              <a:rect r="r" b="b" t="t" l="l"/>
              <a:pathLst>
                <a:path h="807657" w="648227">
                  <a:moveTo>
                    <a:pt x="0" y="0"/>
                  </a:moveTo>
                  <a:lnTo>
                    <a:pt x="648227" y="0"/>
                  </a:lnTo>
                  <a:lnTo>
                    <a:pt x="648227" y="807657"/>
                  </a:lnTo>
                  <a:lnTo>
                    <a:pt x="0" y="807657"/>
                  </a:lnTo>
                  <a:close/>
                </a:path>
              </a:pathLst>
            </a:custGeom>
            <a:solidFill>
              <a:srgbClr val="1255B6"/>
            </a:solidFill>
          </p:spPr>
        </p:sp>
        <p:sp>
          <p:nvSpPr>
            <p:cNvPr name="TextBox 23" id="23"/>
            <p:cNvSpPr txBox="true"/>
            <p:nvPr/>
          </p:nvSpPr>
          <p:spPr>
            <a:xfrm>
              <a:off x="0" y="-76200"/>
              <a:ext cx="648227" cy="883857"/>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8034023" y="3778219"/>
            <a:ext cx="2208079" cy="2699265"/>
          </a:xfrm>
          <a:custGeom>
            <a:avLst/>
            <a:gdLst/>
            <a:ahLst/>
            <a:cxnLst/>
            <a:rect r="r" b="b" t="t" l="l"/>
            <a:pathLst>
              <a:path h="2699265" w="2208079">
                <a:moveTo>
                  <a:pt x="0" y="0"/>
                </a:moveTo>
                <a:lnTo>
                  <a:pt x="2208079" y="0"/>
                </a:lnTo>
                <a:lnTo>
                  <a:pt x="2208079" y="2699265"/>
                </a:lnTo>
                <a:lnTo>
                  <a:pt x="0" y="2699265"/>
                </a:lnTo>
                <a:lnTo>
                  <a:pt x="0" y="0"/>
                </a:lnTo>
                <a:close/>
              </a:path>
            </a:pathLst>
          </a:custGeom>
          <a:blipFill>
            <a:blip r:embed="rId3"/>
            <a:stretch>
              <a:fillRect l="0" t="-2587" r="0" b="-2587"/>
            </a:stretch>
          </a:blipFill>
        </p:spPr>
      </p:sp>
      <p:sp>
        <p:nvSpPr>
          <p:cNvPr name="TextBox 25" id="25"/>
          <p:cNvSpPr txBox="true"/>
          <p:nvPr/>
        </p:nvSpPr>
        <p:spPr>
          <a:xfrm rot="0">
            <a:off x="3917863" y="942975"/>
            <a:ext cx="10529127" cy="2796545"/>
          </a:xfrm>
          <a:prstGeom prst="rect">
            <a:avLst/>
          </a:prstGeom>
        </p:spPr>
        <p:txBody>
          <a:bodyPr anchor="t" rtlCol="false" tIns="0" lIns="0" bIns="0" rIns="0">
            <a:spAutoFit/>
          </a:bodyPr>
          <a:lstStyle/>
          <a:p>
            <a:pPr algn="ctr">
              <a:lnSpc>
                <a:spcPts val="5359"/>
              </a:lnSpc>
            </a:pPr>
            <a:r>
              <a:rPr lang="en-US" sz="4503">
                <a:solidFill>
                  <a:srgbClr val="000000"/>
                </a:solidFill>
                <a:latin typeface="Times New Roman Bold"/>
              </a:rPr>
              <a:t>NATURAL LANGUAGE PROCESSING FOR </a:t>
            </a:r>
          </a:p>
          <a:p>
            <a:pPr algn="ctr">
              <a:lnSpc>
                <a:spcPts val="5359"/>
              </a:lnSpc>
            </a:pPr>
            <a:r>
              <a:rPr lang="en-US" sz="4503">
                <a:solidFill>
                  <a:srgbClr val="000000"/>
                </a:solidFill>
                <a:latin typeface="Times New Roman Bold"/>
              </a:rPr>
              <a:t>PHISHING EMAIL DETECTION </a:t>
            </a:r>
          </a:p>
          <a:p>
            <a:pPr algn="ctr">
              <a:lnSpc>
                <a:spcPts val="5359"/>
              </a:lnSpc>
            </a:pPr>
          </a:p>
        </p:txBody>
      </p:sp>
      <p:sp>
        <p:nvSpPr>
          <p:cNvPr name="TextBox 26" id="26"/>
          <p:cNvSpPr txBox="true"/>
          <p:nvPr/>
        </p:nvSpPr>
        <p:spPr>
          <a:xfrm rot="0">
            <a:off x="4577542" y="7048984"/>
            <a:ext cx="9157257" cy="992541"/>
          </a:xfrm>
          <a:prstGeom prst="rect">
            <a:avLst/>
          </a:prstGeom>
        </p:spPr>
        <p:txBody>
          <a:bodyPr anchor="t" rtlCol="false" tIns="0" lIns="0" bIns="0" rIns="0">
            <a:spAutoFit/>
          </a:bodyPr>
          <a:lstStyle/>
          <a:p>
            <a:pPr algn="ctr">
              <a:lnSpc>
                <a:spcPts val="7768"/>
              </a:lnSpc>
            </a:pPr>
            <a:r>
              <a:rPr lang="en-US" sz="5548">
                <a:solidFill>
                  <a:srgbClr val="000000"/>
                </a:solidFill>
                <a:latin typeface="Poppins Bold"/>
              </a:rPr>
              <a:t>AHAMED RR | IT20650902</a:t>
            </a:r>
          </a:p>
        </p:txBody>
      </p:sp>
      <p:sp>
        <p:nvSpPr>
          <p:cNvPr name="TextBox 27" id="27"/>
          <p:cNvSpPr txBox="true"/>
          <p:nvPr/>
        </p:nvSpPr>
        <p:spPr>
          <a:xfrm rot="0">
            <a:off x="6463383" y="8127147"/>
            <a:ext cx="5385575" cy="882051"/>
          </a:xfrm>
          <a:prstGeom prst="rect">
            <a:avLst/>
          </a:prstGeom>
        </p:spPr>
        <p:txBody>
          <a:bodyPr anchor="t" rtlCol="false" tIns="0" lIns="0" bIns="0" rIns="0">
            <a:spAutoFit/>
          </a:bodyPr>
          <a:lstStyle/>
          <a:p>
            <a:pPr algn="ctr">
              <a:lnSpc>
                <a:spcPts val="6508"/>
              </a:lnSpc>
            </a:pPr>
            <a:r>
              <a:rPr lang="en-US" sz="4648">
                <a:solidFill>
                  <a:srgbClr val="000000"/>
                </a:solidFill>
                <a:latin typeface="Times New Roman"/>
              </a:rPr>
              <a:t>CYBERSECURITY</a:t>
            </a:r>
          </a:p>
        </p:txBody>
      </p:sp>
      <p:sp>
        <p:nvSpPr>
          <p:cNvPr name="TextBox 28" id="2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174865" y="3541548"/>
            <a:ext cx="0" cy="4886867"/>
          </a:xfrm>
          <a:prstGeom prst="line">
            <a:avLst/>
          </a:prstGeom>
          <a:ln cap="flat" w="28575">
            <a:solidFill>
              <a:srgbClr val="000000"/>
            </a:solidFill>
            <a:prstDash val="lgDash"/>
            <a:headEnd type="none" len="sm" w="sm"/>
            <a:tailEnd type="none" len="sm" w="sm"/>
          </a:ln>
        </p:spPr>
      </p:sp>
      <p:sp>
        <p:nvSpPr>
          <p:cNvPr name="AutoShape 3" id="3"/>
          <p:cNvSpPr/>
          <p:nvPr/>
        </p:nvSpPr>
        <p:spPr>
          <a:xfrm>
            <a:off x="6701166" y="5984981"/>
            <a:ext cx="4474172" cy="86296"/>
          </a:xfrm>
          <a:prstGeom prst="line">
            <a:avLst/>
          </a:prstGeom>
          <a:ln cap="flat" w="28575">
            <a:solidFill>
              <a:srgbClr val="000000"/>
            </a:solidFill>
            <a:prstDash val="lgDash"/>
            <a:headEnd type="none" len="sm" w="sm"/>
            <a:tailEnd type="none" len="sm" w="sm"/>
          </a:ln>
        </p:spPr>
      </p:sp>
      <p:grpSp>
        <p:nvGrpSpPr>
          <p:cNvPr name="Group 4" id="4"/>
          <p:cNvGrpSpPr/>
          <p:nvPr/>
        </p:nvGrpSpPr>
        <p:grpSpPr>
          <a:xfrm rot="0">
            <a:off x="8040300" y="5143500"/>
            <a:ext cx="2344463" cy="2344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5903802" y="5375998"/>
            <a:ext cx="1347734" cy="13477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1175338" y="5397411"/>
            <a:ext cx="1347734" cy="13477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8538664" y="2960474"/>
            <a:ext cx="1347734" cy="134773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0">
            <a:off x="8538664" y="8194997"/>
            <a:ext cx="1347734" cy="13477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19" id="19"/>
          <p:cNvSpPr/>
          <p:nvPr/>
        </p:nvSpPr>
        <p:spPr>
          <a:xfrm flipH="false" flipV="false" rot="0">
            <a:off x="8510316" y="5651232"/>
            <a:ext cx="1329097" cy="1329097"/>
          </a:xfrm>
          <a:custGeom>
            <a:avLst/>
            <a:gdLst/>
            <a:ahLst/>
            <a:cxnLst/>
            <a:rect r="r" b="b" t="t" l="l"/>
            <a:pathLst>
              <a:path h="1329097" w="1329097">
                <a:moveTo>
                  <a:pt x="0" y="0"/>
                </a:moveTo>
                <a:lnTo>
                  <a:pt x="1329097" y="0"/>
                </a:lnTo>
                <a:lnTo>
                  <a:pt x="1329097" y="1329097"/>
                </a:lnTo>
                <a:lnTo>
                  <a:pt x="0" y="1329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0558336" y="6943323"/>
            <a:ext cx="6935458" cy="1260729"/>
          </a:xfrm>
          <a:prstGeom prst="rect">
            <a:avLst/>
          </a:prstGeom>
        </p:spPr>
        <p:txBody>
          <a:bodyPr anchor="t" rtlCol="false" tIns="0" lIns="0" bIns="0" rIns="0">
            <a:spAutoFit/>
          </a:bodyPr>
          <a:lstStyle/>
          <a:p>
            <a:pPr>
              <a:lnSpc>
                <a:spcPts val="3212"/>
              </a:lnSpc>
            </a:pPr>
            <a:r>
              <a:rPr lang="en-US" sz="2700">
                <a:solidFill>
                  <a:srgbClr val="000000"/>
                </a:solidFill>
                <a:latin typeface="Times New Roman Bold"/>
              </a:rPr>
              <a:t>Analyzing email content for sensitive data is challenging, balancing accurate identification with minimizing false positives and negatives.</a:t>
            </a:r>
          </a:p>
        </p:txBody>
      </p:sp>
      <p:grpSp>
        <p:nvGrpSpPr>
          <p:cNvPr name="Group 21" id="21"/>
          <p:cNvGrpSpPr/>
          <p:nvPr/>
        </p:nvGrpSpPr>
        <p:grpSpPr>
          <a:xfrm rot="0">
            <a:off x="15736799" y="5958037"/>
            <a:ext cx="5622271" cy="491948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10800000">
            <a:off x="16434107" y="8204052"/>
            <a:ext cx="1529918" cy="1338678"/>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15859411" y="8670103"/>
            <a:ext cx="997288" cy="872627"/>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9" id="2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30" id="3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4"/>
            <a:stretch>
              <a:fillRect l="0" t="0" r="0" b="0"/>
            </a:stretch>
          </a:blipFill>
        </p:spPr>
      </p:sp>
      <p:sp>
        <p:nvSpPr>
          <p:cNvPr name="Freeform 31" id="31"/>
          <p:cNvSpPr/>
          <p:nvPr/>
        </p:nvSpPr>
        <p:spPr>
          <a:xfrm flipH="false" flipV="false" rot="0">
            <a:off x="6204711" y="5651183"/>
            <a:ext cx="797364" cy="797364"/>
          </a:xfrm>
          <a:custGeom>
            <a:avLst/>
            <a:gdLst/>
            <a:ahLst/>
            <a:cxnLst/>
            <a:rect r="r" b="b" t="t" l="l"/>
            <a:pathLst>
              <a:path h="797364" w="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2" id="32"/>
          <p:cNvSpPr txBox="true"/>
          <p:nvPr/>
        </p:nvSpPr>
        <p:spPr>
          <a:xfrm rot="0">
            <a:off x="293991" y="590195"/>
            <a:ext cx="9640451" cy="1027303"/>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RESEARCH PROBLEM</a:t>
            </a:r>
          </a:p>
        </p:txBody>
      </p:sp>
      <p:sp>
        <p:nvSpPr>
          <p:cNvPr name="TextBox 33" id="33"/>
          <p:cNvSpPr txBox="true"/>
          <p:nvPr/>
        </p:nvSpPr>
        <p:spPr>
          <a:xfrm rot="0">
            <a:off x="332573" y="3911473"/>
            <a:ext cx="7707727" cy="1260729"/>
          </a:xfrm>
          <a:prstGeom prst="rect">
            <a:avLst/>
          </a:prstGeom>
        </p:spPr>
        <p:txBody>
          <a:bodyPr anchor="t" rtlCol="false" tIns="0" lIns="0" bIns="0" rIns="0">
            <a:spAutoFit/>
          </a:bodyPr>
          <a:lstStyle/>
          <a:p>
            <a:pPr algn="just">
              <a:lnSpc>
                <a:spcPts val="3213"/>
              </a:lnSpc>
            </a:pPr>
            <a:r>
              <a:rPr lang="en-US" sz="2700">
                <a:solidFill>
                  <a:srgbClr val="000000"/>
                </a:solidFill>
                <a:latin typeface="Times New Roman Bold"/>
              </a:rPr>
              <a:t>Many organizations struggle to integrate DLP components with existing email systems, resulting in fragmented security and vulnerabilities.</a:t>
            </a:r>
          </a:p>
        </p:txBody>
      </p:sp>
      <p:sp>
        <p:nvSpPr>
          <p:cNvPr name="TextBox 34" id="34"/>
          <p:cNvSpPr txBox="true"/>
          <p:nvPr/>
        </p:nvSpPr>
        <p:spPr>
          <a:xfrm rot="0">
            <a:off x="9934443" y="2410470"/>
            <a:ext cx="7875918" cy="1660779"/>
          </a:xfrm>
          <a:prstGeom prst="rect">
            <a:avLst/>
          </a:prstGeom>
        </p:spPr>
        <p:txBody>
          <a:bodyPr anchor="t" rtlCol="false" tIns="0" lIns="0" bIns="0" rIns="0">
            <a:spAutoFit/>
          </a:bodyPr>
          <a:lstStyle/>
          <a:p>
            <a:pPr>
              <a:lnSpc>
                <a:spcPts val="3213"/>
              </a:lnSpc>
            </a:pPr>
            <a:r>
              <a:rPr lang="en-US" sz="2700">
                <a:solidFill>
                  <a:srgbClr val="000000"/>
                </a:solidFill>
                <a:latin typeface="Times New Roman Bold"/>
              </a:rPr>
              <a:t>Existing DLP solutions often fail to detect advanced email threats like phishing attacks and zero-day exploits effectively.</a:t>
            </a:r>
          </a:p>
          <a:p>
            <a:pPr>
              <a:lnSpc>
                <a:spcPts val="3213"/>
              </a:lnSpc>
            </a:pPr>
          </a:p>
        </p:txBody>
      </p:sp>
      <p:sp>
        <p:nvSpPr>
          <p:cNvPr name="TextBox 35" id="35"/>
          <p:cNvSpPr txBox="true"/>
          <p:nvPr/>
        </p:nvSpPr>
        <p:spPr>
          <a:xfrm rot="0">
            <a:off x="132548" y="7390085"/>
            <a:ext cx="8406117" cy="1260729"/>
          </a:xfrm>
          <a:prstGeom prst="rect">
            <a:avLst/>
          </a:prstGeom>
        </p:spPr>
        <p:txBody>
          <a:bodyPr anchor="t" rtlCol="false" tIns="0" lIns="0" bIns="0" rIns="0">
            <a:spAutoFit/>
          </a:bodyPr>
          <a:lstStyle/>
          <a:p>
            <a:pPr algn="just">
              <a:lnSpc>
                <a:spcPts val="3213"/>
              </a:lnSpc>
            </a:pPr>
            <a:r>
              <a:rPr lang="en-US" sz="2700">
                <a:solidFill>
                  <a:srgbClr val="000000"/>
                </a:solidFill>
                <a:latin typeface="Times New Roman Bold"/>
              </a:rPr>
              <a:t>Deploying DLP solutions face scalability concerns, especially with rising email volumes and user bases, leading to performance bottlenecks and management complexities.</a:t>
            </a:r>
          </a:p>
        </p:txBody>
      </p:sp>
      <p:sp>
        <p:nvSpPr>
          <p:cNvPr name="Freeform 36" id="36"/>
          <p:cNvSpPr/>
          <p:nvPr/>
        </p:nvSpPr>
        <p:spPr>
          <a:xfrm flipH="false" flipV="false" rot="0">
            <a:off x="11450522" y="5651232"/>
            <a:ext cx="797364" cy="797364"/>
          </a:xfrm>
          <a:custGeom>
            <a:avLst/>
            <a:gdLst/>
            <a:ahLst/>
            <a:cxnLst/>
            <a:rect r="r" b="b" t="t" l="l"/>
            <a:pathLst>
              <a:path h="797364" w="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8813849" y="8470181"/>
            <a:ext cx="797364" cy="797364"/>
          </a:xfrm>
          <a:custGeom>
            <a:avLst/>
            <a:gdLst/>
            <a:ahLst/>
            <a:cxnLst/>
            <a:rect r="r" b="b" t="t" l="l"/>
            <a:pathLst>
              <a:path h="797364" w="797364">
                <a:moveTo>
                  <a:pt x="0" y="0"/>
                </a:moveTo>
                <a:lnTo>
                  <a:pt x="797364" y="0"/>
                </a:lnTo>
                <a:lnTo>
                  <a:pt x="797364" y="797365"/>
                </a:lnTo>
                <a:lnTo>
                  <a:pt x="0" y="7973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0">
            <a:off x="8813849" y="3235658"/>
            <a:ext cx="797364" cy="797364"/>
          </a:xfrm>
          <a:custGeom>
            <a:avLst/>
            <a:gdLst/>
            <a:ahLst/>
            <a:cxnLst/>
            <a:rect r="r" b="b" t="t" l="l"/>
            <a:pathLst>
              <a:path h="797364" w="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9" id="3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38428" y="-602202"/>
            <a:ext cx="9496910" cy="8161407"/>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sp>
        <p:sp>
          <p:nvSpPr>
            <p:cNvPr name="TextBox 4" id="4"/>
            <p:cNvSpPr txBox="true"/>
            <p:nvPr/>
          </p:nvSpPr>
          <p:spPr>
            <a:xfrm>
              <a:off x="114300" y="-76200"/>
              <a:ext cx="584200" cy="774700"/>
            </a:xfrm>
            <a:prstGeom prst="rect">
              <a:avLst/>
            </a:prstGeom>
          </p:spPr>
          <p:txBody>
            <a:bodyPr anchor="ctr" rtlCol="false" tIns="50800" lIns="50800" bIns="50800" rIns="50800"/>
            <a:lstStyle/>
            <a:p>
              <a:pPr algn="ctr">
                <a:lnSpc>
                  <a:spcPts val="3639"/>
                </a:lnSpc>
              </a:pPr>
            </a:p>
          </p:txBody>
        </p:sp>
      </p:grpSp>
      <p:grpSp>
        <p:nvGrpSpPr>
          <p:cNvPr name="Group 5" id="5"/>
          <p:cNvGrpSpPr>
            <a:grpSpLocks noChangeAspect="true"/>
          </p:cNvGrpSpPr>
          <p:nvPr/>
        </p:nvGrpSpPr>
        <p:grpSpPr>
          <a:xfrm rot="0">
            <a:off x="11837372" y="-287979"/>
            <a:ext cx="8699022" cy="7532961"/>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26905" t="0" r="-26905" b="0"/>
              </a:stretch>
            </a:blipFill>
          </p:spPr>
        </p:sp>
      </p:grpSp>
      <p:grpSp>
        <p:nvGrpSpPr>
          <p:cNvPr name="Group 7" id="7"/>
          <p:cNvGrpSpPr/>
          <p:nvPr/>
        </p:nvGrpSpPr>
        <p:grpSpPr>
          <a:xfrm rot="0">
            <a:off x="15427542" y="4572298"/>
            <a:ext cx="7343910" cy="6425921"/>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10800000">
            <a:off x="14885769" y="6779613"/>
            <a:ext cx="2639518" cy="2309578"/>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10800000">
            <a:off x="11645366" y="-126089"/>
            <a:ext cx="2639518" cy="2309578"/>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0">
            <a:off x="14776204" y="7949350"/>
            <a:ext cx="1302675" cy="113984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8" id="1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10994029" y="229857"/>
            <a:ext cx="1302675" cy="1139841"/>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1" id="2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2" id="2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4"/>
            <a:stretch>
              <a:fillRect l="0" t="0" r="0" b="0"/>
            </a:stretch>
          </a:blipFill>
        </p:spPr>
      </p:sp>
      <p:sp>
        <p:nvSpPr>
          <p:cNvPr name="TextBox 23" id="23"/>
          <p:cNvSpPr txBox="true"/>
          <p:nvPr/>
        </p:nvSpPr>
        <p:spPr>
          <a:xfrm rot="0">
            <a:off x="1052362" y="592045"/>
            <a:ext cx="7076390"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BACKGROUND</a:t>
            </a:r>
          </a:p>
        </p:txBody>
      </p:sp>
      <p:sp>
        <p:nvSpPr>
          <p:cNvPr name="TextBox 24" id="2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5" id="25"/>
          <p:cNvSpPr txBox="true"/>
          <p:nvPr/>
        </p:nvSpPr>
        <p:spPr>
          <a:xfrm rot="0">
            <a:off x="1564797" y="2543630"/>
            <a:ext cx="5528518" cy="6470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Times New Roman"/>
              </a:rPr>
              <a:t>What is a phishing email? </a:t>
            </a:r>
          </a:p>
        </p:txBody>
      </p:sp>
      <p:sp>
        <p:nvSpPr>
          <p:cNvPr name="TextBox 26" id="26"/>
          <p:cNvSpPr txBox="true"/>
          <p:nvPr/>
        </p:nvSpPr>
        <p:spPr>
          <a:xfrm rot="0">
            <a:off x="2590573" y="6923245"/>
            <a:ext cx="7654427" cy="1609725"/>
          </a:xfrm>
          <a:prstGeom prst="rect">
            <a:avLst/>
          </a:prstGeom>
        </p:spPr>
        <p:txBody>
          <a:bodyPr anchor="t" rtlCol="false" tIns="0" lIns="0" bIns="0" rIns="0">
            <a:spAutoFit/>
          </a:bodyPr>
          <a:lstStyle/>
          <a:p>
            <a:pPr>
              <a:lnSpc>
                <a:spcPts val="4199"/>
              </a:lnSpc>
              <a:spcBef>
                <a:spcPct val="0"/>
              </a:spcBef>
            </a:pPr>
            <a:r>
              <a:rPr lang="en-US" sz="2999">
                <a:solidFill>
                  <a:srgbClr val="000000"/>
                </a:solidFill>
                <a:latin typeface="Times New Roman"/>
              </a:rPr>
              <a:t>Protect Sensitive Information, Maintain Compliance, Ensure Business Continuity, and Safeguard their Reputation. </a:t>
            </a:r>
          </a:p>
        </p:txBody>
      </p:sp>
      <p:sp>
        <p:nvSpPr>
          <p:cNvPr name="TextBox 27" id="27"/>
          <p:cNvSpPr txBox="true"/>
          <p:nvPr/>
        </p:nvSpPr>
        <p:spPr>
          <a:xfrm rot="0">
            <a:off x="1564797" y="6038707"/>
            <a:ext cx="5982295" cy="6470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Times New Roman"/>
              </a:rPr>
              <a:t>Why it’s important in DLP? </a:t>
            </a:r>
          </a:p>
        </p:txBody>
      </p:sp>
      <p:sp>
        <p:nvSpPr>
          <p:cNvPr name="TextBox 28" id="28"/>
          <p:cNvSpPr txBox="true"/>
          <p:nvPr/>
        </p:nvSpPr>
        <p:spPr>
          <a:xfrm rot="0">
            <a:off x="2566017" y="3364201"/>
            <a:ext cx="7654427" cy="2133600"/>
          </a:xfrm>
          <a:prstGeom prst="rect">
            <a:avLst/>
          </a:prstGeom>
        </p:spPr>
        <p:txBody>
          <a:bodyPr anchor="t" rtlCol="false" tIns="0" lIns="0" bIns="0" rIns="0">
            <a:spAutoFit/>
          </a:bodyPr>
          <a:lstStyle/>
          <a:p>
            <a:pPr>
              <a:lnSpc>
                <a:spcPts val="4199"/>
              </a:lnSpc>
            </a:pPr>
            <a:r>
              <a:rPr lang="en-US" sz="2999">
                <a:solidFill>
                  <a:srgbClr val="000000"/>
                </a:solidFill>
                <a:latin typeface="Times New Roman"/>
              </a:rPr>
              <a:t>Phishing is an attempt to steal sensitive information or break into organization's accounts.</a:t>
            </a:r>
          </a:p>
          <a:p>
            <a:pPr>
              <a:lnSpc>
                <a:spcPts val="4199"/>
              </a:lnSpc>
              <a:spcBef>
                <a:spcPct val="0"/>
              </a:spcBef>
            </a:pPr>
            <a:r>
              <a:rPr lang="en-US" sz="2999">
                <a:solidFill>
                  <a:srgbClr val="000000"/>
                </a:solidFill>
                <a:latin typeface="Times New Roman"/>
              </a:rPr>
              <a:t>Attachments, Malicious links</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3"/>
            <a:stretch>
              <a:fillRect l="0" t="0" r="0" b="0"/>
            </a:stretch>
          </a:blipFill>
        </p:spPr>
      </p:sp>
      <p:sp>
        <p:nvSpPr>
          <p:cNvPr name="TextBox 12" id="12"/>
          <p:cNvSpPr txBox="true"/>
          <p:nvPr/>
        </p:nvSpPr>
        <p:spPr>
          <a:xfrm rot="0">
            <a:off x="1052362" y="592045"/>
            <a:ext cx="9450335" cy="1989328"/>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RESEARCH PROBLEM</a:t>
            </a:r>
          </a:p>
          <a:p>
            <a:pPr>
              <a:lnSpc>
                <a:spcPts val="7615"/>
              </a:lnSpc>
            </a:pPr>
          </a:p>
        </p:txBody>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4" id="14"/>
          <p:cNvSpPr txBox="true"/>
          <p:nvPr/>
        </p:nvSpPr>
        <p:spPr>
          <a:xfrm rot="0">
            <a:off x="1483492" y="2467073"/>
            <a:ext cx="15344632" cy="1085850"/>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000000"/>
                </a:solidFill>
                <a:latin typeface="Times New Roman"/>
              </a:rPr>
              <a:t>Traditional methods like rule-based systems may not be capable of identifying phishing emails accurately.</a:t>
            </a:r>
          </a:p>
        </p:txBody>
      </p:sp>
      <p:sp>
        <p:nvSpPr>
          <p:cNvPr name="TextBox 15" id="15"/>
          <p:cNvSpPr txBox="true"/>
          <p:nvPr/>
        </p:nvSpPr>
        <p:spPr>
          <a:xfrm rot="0">
            <a:off x="2043610" y="6715760"/>
            <a:ext cx="13815801" cy="1609725"/>
          </a:xfrm>
          <a:prstGeom prst="rect">
            <a:avLst/>
          </a:prstGeom>
        </p:spPr>
        <p:txBody>
          <a:bodyPr anchor="t" rtlCol="false" tIns="0" lIns="0" bIns="0" rIns="0">
            <a:spAutoFit/>
          </a:bodyPr>
          <a:lstStyle/>
          <a:p>
            <a:pPr>
              <a:lnSpc>
                <a:spcPts val="4199"/>
              </a:lnSpc>
              <a:spcBef>
                <a:spcPct val="0"/>
              </a:spcBef>
            </a:pPr>
            <a:r>
              <a:rPr lang="en-US" sz="2999">
                <a:solidFill>
                  <a:srgbClr val="000000"/>
                </a:solidFill>
                <a:latin typeface="Times New Roman"/>
              </a:rPr>
              <a:t>Solution : To solve these problem our approach is compared to previous work because it focuses on the natural language text contained in the attack, performing semantic analysis of the text to detect malicious intent.</a:t>
            </a:r>
          </a:p>
        </p:txBody>
      </p:sp>
      <p:sp>
        <p:nvSpPr>
          <p:cNvPr name="TextBox 16" id="16"/>
          <p:cNvSpPr txBox="true"/>
          <p:nvPr/>
        </p:nvSpPr>
        <p:spPr>
          <a:xfrm rot="0">
            <a:off x="1483492" y="3743231"/>
            <a:ext cx="15344632" cy="561975"/>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000000"/>
                </a:solidFill>
                <a:latin typeface="Times New Roman"/>
              </a:rPr>
              <a:t>Challenge of balancing false positives and false negatives when detecting phishing emails.</a:t>
            </a:r>
          </a:p>
        </p:txBody>
      </p:sp>
      <p:sp>
        <p:nvSpPr>
          <p:cNvPr name="TextBox 17" id="17"/>
          <p:cNvSpPr txBox="true"/>
          <p:nvPr/>
        </p:nvSpPr>
        <p:spPr>
          <a:xfrm rot="0">
            <a:off x="2376413" y="5033477"/>
            <a:ext cx="5472295" cy="9245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False Positives - Legitimate email classify as phishing</a:t>
            </a:r>
          </a:p>
        </p:txBody>
      </p:sp>
      <p:sp>
        <p:nvSpPr>
          <p:cNvPr name="TextBox 18" id="18"/>
          <p:cNvSpPr txBox="true"/>
          <p:nvPr/>
        </p:nvSpPr>
        <p:spPr>
          <a:xfrm rot="0">
            <a:off x="10387117" y="5067300"/>
            <a:ext cx="5472295" cy="9245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False Negative -  Phishing email classify as legitimate</a:t>
            </a:r>
          </a:p>
        </p:txBody>
      </p:sp>
      <p:sp>
        <p:nvSpPr>
          <p:cNvPr name="TextBox 19" id="1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9182426" y="3142812"/>
            <a:ext cx="0" cy="3999580"/>
          </a:xfrm>
          <a:prstGeom prst="line">
            <a:avLst/>
          </a:prstGeom>
          <a:ln cap="flat" w="28575">
            <a:solidFill>
              <a:srgbClr val="000000"/>
            </a:solidFill>
            <a:prstDash val="lgDash"/>
            <a:headEnd type="none" len="sm" w="sm"/>
            <a:tailEnd type="none" len="sm" w="sm"/>
          </a:ln>
        </p:spPr>
      </p:sp>
      <p:grpSp>
        <p:nvGrpSpPr>
          <p:cNvPr name="Group 3" id="3"/>
          <p:cNvGrpSpPr/>
          <p:nvPr/>
        </p:nvGrpSpPr>
        <p:grpSpPr>
          <a:xfrm rot="0">
            <a:off x="8334041" y="4275132"/>
            <a:ext cx="1668196" cy="166819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8528834" y="1795078"/>
            <a:ext cx="1347734" cy="13477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8528834" y="6982123"/>
            <a:ext cx="1347734" cy="13477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12" id="12"/>
          <p:cNvSpPr/>
          <p:nvPr/>
        </p:nvSpPr>
        <p:spPr>
          <a:xfrm flipH="false" flipV="false" rot="0">
            <a:off x="8661938" y="4622114"/>
            <a:ext cx="1040976" cy="1040976"/>
          </a:xfrm>
          <a:custGeom>
            <a:avLst/>
            <a:gdLst/>
            <a:ahLst/>
            <a:cxnLst/>
            <a:rect r="r" b="b" t="t" l="l"/>
            <a:pathLst>
              <a:path h="1040976" w="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828192" y="2153233"/>
            <a:ext cx="708470" cy="631424"/>
          </a:xfrm>
          <a:custGeom>
            <a:avLst/>
            <a:gdLst/>
            <a:ahLst/>
            <a:cxnLst/>
            <a:rect r="r" b="b" t="t" l="l"/>
            <a:pathLst>
              <a:path h="631424" w="708470">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8774847" y="7248411"/>
            <a:ext cx="815159" cy="815159"/>
          </a:xfrm>
          <a:custGeom>
            <a:avLst/>
            <a:gdLst/>
            <a:ahLst/>
            <a:cxnLst/>
            <a:rect r="r" b="b" t="t" l="l"/>
            <a:pathLst>
              <a:path h="815159" w="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0432170" y="1723553"/>
            <a:ext cx="3280765" cy="509905"/>
          </a:xfrm>
          <a:prstGeom prst="rect">
            <a:avLst/>
          </a:prstGeom>
        </p:spPr>
        <p:txBody>
          <a:bodyPr anchor="t" rtlCol="false" tIns="0" lIns="0" bIns="0" rIns="0">
            <a:spAutoFit/>
          </a:bodyPr>
          <a:lstStyle/>
          <a:p>
            <a:pPr>
              <a:lnSpc>
                <a:spcPts val="3919"/>
              </a:lnSpc>
            </a:pPr>
            <a:r>
              <a:rPr lang="en-US" sz="2799">
                <a:solidFill>
                  <a:srgbClr val="000000"/>
                </a:solidFill>
                <a:latin typeface="Poppins Bold"/>
              </a:rPr>
              <a:t>Sub-Objectives</a:t>
            </a:r>
          </a:p>
        </p:txBody>
      </p:sp>
      <p:sp>
        <p:nvSpPr>
          <p:cNvPr name="TextBox 16" id="16"/>
          <p:cNvSpPr txBox="true"/>
          <p:nvPr/>
        </p:nvSpPr>
        <p:spPr>
          <a:xfrm rot="0">
            <a:off x="4882144" y="6287465"/>
            <a:ext cx="3376506" cy="509905"/>
          </a:xfrm>
          <a:prstGeom prst="rect">
            <a:avLst/>
          </a:prstGeom>
        </p:spPr>
        <p:txBody>
          <a:bodyPr anchor="t" rtlCol="false" tIns="0" lIns="0" bIns="0" rIns="0">
            <a:spAutoFit/>
          </a:bodyPr>
          <a:lstStyle/>
          <a:p>
            <a:pPr algn="r">
              <a:lnSpc>
                <a:spcPts val="3920"/>
              </a:lnSpc>
            </a:pPr>
            <a:r>
              <a:rPr lang="en-US" sz="2800">
                <a:solidFill>
                  <a:srgbClr val="000000"/>
                </a:solidFill>
                <a:latin typeface="Poppins Bold"/>
              </a:rPr>
              <a:t>Main Objective</a:t>
            </a:r>
          </a:p>
        </p:txBody>
      </p:sp>
      <p:sp>
        <p:nvSpPr>
          <p:cNvPr name="TextBox 17" id="17"/>
          <p:cNvSpPr txBox="true"/>
          <p:nvPr/>
        </p:nvSpPr>
        <p:spPr>
          <a:xfrm rot="0">
            <a:off x="323850" y="7049237"/>
            <a:ext cx="7987705" cy="2299335"/>
          </a:xfrm>
          <a:prstGeom prst="rect">
            <a:avLst/>
          </a:prstGeom>
        </p:spPr>
        <p:txBody>
          <a:bodyPr anchor="t" rtlCol="false" tIns="0" lIns="0" bIns="0" rIns="0">
            <a:spAutoFit/>
          </a:bodyPr>
          <a:lstStyle/>
          <a:p>
            <a:pPr algn="just" marL="647702" indent="-323851" lvl="1">
              <a:lnSpc>
                <a:spcPts val="3570"/>
              </a:lnSpc>
              <a:buFont typeface="Arial"/>
              <a:buChar char="•"/>
            </a:pPr>
            <a:r>
              <a:rPr lang="en-US" sz="3000">
                <a:solidFill>
                  <a:srgbClr val="000000"/>
                </a:solidFill>
                <a:latin typeface="Times New Roman"/>
              </a:rPr>
              <a:t>To develop an effective machine learning model for classifying emails as phishing or legitimate, with a focus on using NLP techniques.</a:t>
            </a:r>
          </a:p>
          <a:p>
            <a:pPr algn="just">
              <a:lnSpc>
                <a:spcPts val="3570"/>
              </a:lnSpc>
            </a:pPr>
          </a:p>
        </p:txBody>
      </p:sp>
      <p:grpSp>
        <p:nvGrpSpPr>
          <p:cNvPr name="Group 18" id="18"/>
          <p:cNvGrpSpPr/>
          <p:nvPr/>
        </p:nvGrpSpPr>
        <p:grpSpPr>
          <a:xfrm rot="0">
            <a:off x="15736799" y="5958037"/>
            <a:ext cx="5622271" cy="491948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15943291" y="7774589"/>
            <a:ext cx="2020733" cy="1768142"/>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859411" y="8670103"/>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1028700" y="971550"/>
            <a:ext cx="5836419"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OBJECTIVE </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9"/>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30" id="30"/>
          <p:cNvSpPr txBox="true"/>
          <p:nvPr/>
        </p:nvSpPr>
        <p:spPr>
          <a:xfrm rot="0">
            <a:off x="9876567" y="2346745"/>
            <a:ext cx="7675872" cy="4537710"/>
          </a:xfrm>
          <a:prstGeom prst="rect">
            <a:avLst/>
          </a:prstGeom>
        </p:spPr>
        <p:txBody>
          <a:bodyPr anchor="t" rtlCol="false" tIns="0" lIns="0" bIns="0" rIns="0">
            <a:spAutoFit/>
          </a:bodyPr>
          <a:lstStyle/>
          <a:p>
            <a:pPr algn="just" marL="647702" indent="-323851" lvl="1">
              <a:lnSpc>
                <a:spcPts val="3570"/>
              </a:lnSpc>
              <a:buFont typeface="Arial"/>
              <a:buChar char="•"/>
            </a:pPr>
            <a:r>
              <a:rPr lang="en-US" sz="3000">
                <a:solidFill>
                  <a:srgbClr val="000000"/>
                </a:solidFill>
                <a:latin typeface="Times New Roman"/>
              </a:rPr>
              <a:t>Early Detection - To minimize the chances of user interaction with malicious content.</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Accurate Detection - Accurate detection of phishing emails while minimizing false positives.</a:t>
            </a:r>
          </a:p>
          <a:p>
            <a:pPr algn="just">
              <a:lnSpc>
                <a:spcPts val="3570"/>
              </a:lnSpc>
            </a:pPr>
          </a:p>
          <a:p>
            <a:pPr algn="just" marL="647702" indent="-323851" lvl="1">
              <a:lnSpc>
                <a:spcPts val="3570"/>
              </a:lnSpc>
              <a:buFont typeface="Arial"/>
              <a:buChar char="•"/>
            </a:pPr>
            <a:r>
              <a:rPr lang="en-US" sz="3000">
                <a:solidFill>
                  <a:srgbClr val="000000"/>
                </a:solidFill>
                <a:latin typeface="Times New Roman"/>
              </a:rPr>
              <a:t>Real-Time Monitoring - Continuously monitor incoming emails in real-time to detect and respond to phishing threats.</a:t>
            </a:r>
          </a:p>
        </p:txBody>
      </p:sp>
      <p:sp>
        <p:nvSpPr>
          <p:cNvPr name="TextBox 31" id="3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38797" y="-179028"/>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8006140"/>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901655"/>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5952235" y="4427827"/>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METHODOLOGY</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2831599" y="1653798"/>
            <a:ext cx="12742789" cy="7968126"/>
          </a:xfrm>
          <a:custGeom>
            <a:avLst/>
            <a:gdLst/>
            <a:ahLst/>
            <a:cxnLst/>
            <a:rect r="r" b="b" t="t" l="l"/>
            <a:pathLst>
              <a:path h="7968126" w="12742789">
                <a:moveTo>
                  <a:pt x="0" y="0"/>
                </a:moveTo>
                <a:lnTo>
                  <a:pt x="12742789" y="0"/>
                </a:lnTo>
                <a:lnTo>
                  <a:pt x="12742789" y="7968125"/>
                </a:lnTo>
                <a:lnTo>
                  <a:pt x="0" y="7968125"/>
                </a:lnTo>
                <a:lnTo>
                  <a:pt x="0" y="0"/>
                </a:lnTo>
                <a:close/>
              </a:path>
            </a:pathLst>
          </a:custGeom>
          <a:blipFill>
            <a:blip r:embed="rId3"/>
            <a:stretch>
              <a:fillRect l="-644" t="-1649" r="-637" b="-1649"/>
            </a:stretch>
          </a:blipFill>
        </p:spPr>
      </p:sp>
      <p:sp>
        <p:nvSpPr>
          <p:cNvPr name="TextBox 22" id="22"/>
          <p:cNvSpPr txBox="true"/>
          <p:nvPr/>
        </p:nvSpPr>
        <p:spPr>
          <a:xfrm rot="0">
            <a:off x="4835917" y="632111"/>
            <a:ext cx="8616166" cy="1027303"/>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SYSTEM DIAGRAM</a:t>
            </a:r>
          </a:p>
        </p:txBody>
      </p:sp>
      <p:sp>
        <p:nvSpPr>
          <p:cNvPr name="TextBox 23" id="2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313296"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64226"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11866"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409154" y="1512146"/>
            <a:ext cx="12769953" cy="7746154"/>
          </a:xfrm>
          <a:custGeom>
            <a:avLst/>
            <a:gdLst/>
            <a:ahLst/>
            <a:cxnLst/>
            <a:rect r="r" b="b" t="t" l="l"/>
            <a:pathLst>
              <a:path h="7746154" w="12769953">
                <a:moveTo>
                  <a:pt x="0" y="0"/>
                </a:moveTo>
                <a:lnTo>
                  <a:pt x="12769953" y="0"/>
                </a:lnTo>
                <a:lnTo>
                  <a:pt x="12769953" y="7746154"/>
                </a:lnTo>
                <a:lnTo>
                  <a:pt x="0" y="7746154"/>
                </a:lnTo>
                <a:lnTo>
                  <a:pt x="0" y="0"/>
                </a:lnTo>
                <a:close/>
              </a:path>
            </a:pathLst>
          </a:custGeom>
          <a:blipFill>
            <a:blip r:embed="rId3"/>
            <a:stretch>
              <a:fillRect l="0" t="0" r="0" b="0"/>
            </a:stretch>
          </a:blipFill>
        </p:spPr>
      </p:sp>
      <p:sp>
        <p:nvSpPr>
          <p:cNvPr name="TextBox 13" id="13"/>
          <p:cNvSpPr txBox="true"/>
          <p:nvPr/>
        </p:nvSpPr>
        <p:spPr>
          <a:xfrm rot="0">
            <a:off x="3000926" y="459467"/>
            <a:ext cx="13118996"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WORK BREAKDOWN STRUCTURE </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249007" y="1999186"/>
            <a:ext cx="4881016" cy="6871481"/>
          </a:xfrm>
          <a:custGeom>
            <a:avLst/>
            <a:gdLst/>
            <a:ahLst/>
            <a:cxnLst/>
            <a:rect r="r" b="b" t="t" l="l"/>
            <a:pathLst>
              <a:path h="6871481" w="4881016">
                <a:moveTo>
                  <a:pt x="0" y="0"/>
                </a:moveTo>
                <a:lnTo>
                  <a:pt x="4881016" y="0"/>
                </a:lnTo>
                <a:lnTo>
                  <a:pt x="4881016" y="6871481"/>
                </a:lnTo>
                <a:lnTo>
                  <a:pt x="0" y="6871481"/>
                </a:lnTo>
                <a:lnTo>
                  <a:pt x="0" y="0"/>
                </a:lnTo>
                <a:close/>
              </a:path>
            </a:pathLst>
          </a:custGeom>
          <a:blipFill>
            <a:blip r:embed="rId3"/>
            <a:stretch>
              <a:fillRect l="0" t="0" r="-4753" b="0"/>
            </a:stretch>
          </a:blipFill>
        </p:spPr>
      </p:sp>
      <p:sp>
        <p:nvSpPr>
          <p:cNvPr name="Freeform 13" id="13"/>
          <p:cNvSpPr/>
          <p:nvPr/>
        </p:nvSpPr>
        <p:spPr>
          <a:xfrm flipH="false" flipV="false" rot="0">
            <a:off x="9709655" y="1999186"/>
            <a:ext cx="5386033" cy="6871481"/>
          </a:xfrm>
          <a:custGeom>
            <a:avLst/>
            <a:gdLst/>
            <a:ahLst/>
            <a:cxnLst/>
            <a:rect r="r" b="b" t="t" l="l"/>
            <a:pathLst>
              <a:path h="6871481" w="5386033">
                <a:moveTo>
                  <a:pt x="0" y="0"/>
                </a:moveTo>
                <a:lnTo>
                  <a:pt x="5386033" y="0"/>
                </a:lnTo>
                <a:lnTo>
                  <a:pt x="5386033" y="6871481"/>
                </a:lnTo>
                <a:lnTo>
                  <a:pt x="0" y="6871481"/>
                </a:lnTo>
                <a:lnTo>
                  <a:pt x="0" y="0"/>
                </a:lnTo>
                <a:close/>
              </a:path>
            </a:pathLst>
          </a:custGeom>
          <a:blipFill>
            <a:blip r:embed="rId4"/>
            <a:stretch>
              <a:fillRect l="0" t="0" r="-7462" b="0"/>
            </a:stretch>
          </a:blipFill>
        </p:spPr>
      </p:sp>
      <p:sp>
        <p:nvSpPr>
          <p:cNvPr name="TextBox 14" id="14"/>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DATASET</a:t>
            </a:r>
          </a:p>
        </p:txBody>
      </p:sp>
      <p:sp>
        <p:nvSpPr>
          <p:cNvPr name="TextBox 15" id="15"/>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6" id="16"/>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2907890" y="2264684"/>
            <a:ext cx="11217079" cy="6358726"/>
          </a:xfrm>
          <a:custGeom>
            <a:avLst/>
            <a:gdLst/>
            <a:ahLst/>
            <a:cxnLst/>
            <a:rect r="r" b="b" t="t" l="l"/>
            <a:pathLst>
              <a:path h="6358726" w="11217079">
                <a:moveTo>
                  <a:pt x="0" y="0"/>
                </a:moveTo>
                <a:lnTo>
                  <a:pt x="11217079" y="0"/>
                </a:lnTo>
                <a:lnTo>
                  <a:pt x="11217079" y="6358726"/>
                </a:lnTo>
                <a:lnTo>
                  <a:pt x="0" y="6358726"/>
                </a:lnTo>
                <a:lnTo>
                  <a:pt x="0" y="0"/>
                </a:lnTo>
                <a:close/>
              </a:path>
            </a:pathLst>
          </a:custGeom>
          <a:blipFill>
            <a:blip r:embed="rId3"/>
            <a:stretch>
              <a:fillRect l="0" t="0" r="0" b="0"/>
            </a:stretch>
          </a:blipFill>
        </p:spPr>
      </p:sp>
      <p:sp>
        <p:nvSpPr>
          <p:cNvPr name="TextBox 25" id="25"/>
          <p:cNvSpPr txBox="true"/>
          <p:nvPr/>
        </p:nvSpPr>
        <p:spPr>
          <a:xfrm rot="0">
            <a:off x="5952235" y="48647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CODE</a:t>
            </a:r>
          </a:p>
        </p:txBody>
      </p:sp>
      <p:sp>
        <p:nvSpPr>
          <p:cNvPr name="TextBox 26" id="2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7" id="2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
        <p:nvSpPr>
          <p:cNvPr name="TextBox 28" id="28"/>
          <p:cNvSpPr txBox="true"/>
          <p:nvPr/>
        </p:nvSpPr>
        <p:spPr>
          <a:xfrm rot="0">
            <a:off x="2907890" y="8727083"/>
            <a:ext cx="112170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Load The Model</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3248734" y="1762702"/>
            <a:ext cx="11820561" cy="6778816"/>
          </a:xfrm>
          <a:custGeom>
            <a:avLst/>
            <a:gdLst/>
            <a:ahLst/>
            <a:cxnLst/>
            <a:rect r="r" b="b" t="t" l="l"/>
            <a:pathLst>
              <a:path h="6778816" w="11820561">
                <a:moveTo>
                  <a:pt x="0" y="0"/>
                </a:moveTo>
                <a:lnTo>
                  <a:pt x="11820561" y="0"/>
                </a:lnTo>
                <a:lnTo>
                  <a:pt x="11820561" y="6778816"/>
                </a:lnTo>
                <a:lnTo>
                  <a:pt x="0" y="6778816"/>
                </a:lnTo>
                <a:lnTo>
                  <a:pt x="0" y="0"/>
                </a:lnTo>
                <a:close/>
              </a:path>
            </a:pathLst>
          </a:custGeom>
          <a:blipFill>
            <a:blip r:embed="rId3"/>
            <a:stretch>
              <a:fillRect l="0" t="0" r="0" b="0"/>
            </a:stretch>
          </a:blipFill>
        </p:spPr>
      </p:sp>
      <p:sp>
        <p:nvSpPr>
          <p:cNvPr name="TextBox 25" id="25"/>
          <p:cNvSpPr txBox="true"/>
          <p:nvPr/>
        </p:nvSpPr>
        <p:spPr>
          <a:xfrm rot="0">
            <a:off x="5952235" y="48647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CODE</a:t>
            </a:r>
          </a:p>
        </p:txBody>
      </p:sp>
      <p:sp>
        <p:nvSpPr>
          <p:cNvPr name="TextBox 26" id="2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27" id="2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
        <p:nvSpPr>
          <p:cNvPr name="TextBox 28" id="28"/>
          <p:cNvSpPr txBox="true"/>
          <p:nvPr/>
        </p:nvSpPr>
        <p:spPr>
          <a:xfrm rot="0">
            <a:off x="2907890" y="8727083"/>
            <a:ext cx="112170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Send the Phishing Emails to Spam</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265908" y="2767181"/>
            <a:ext cx="8951248" cy="6222714"/>
          </a:xfrm>
          <a:custGeom>
            <a:avLst/>
            <a:gdLst/>
            <a:ahLst/>
            <a:cxnLst/>
            <a:rect r="r" b="b" t="t" l="l"/>
            <a:pathLst>
              <a:path h="6222714" w="8951248">
                <a:moveTo>
                  <a:pt x="0" y="0"/>
                </a:moveTo>
                <a:lnTo>
                  <a:pt x="8951248" y="0"/>
                </a:lnTo>
                <a:lnTo>
                  <a:pt x="8951248" y="6222714"/>
                </a:lnTo>
                <a:lnTo>
                  <a:pt x="0" y="6222714"/>
                </a:lnTo>
                <a:lnTo>
                  <a:pt x="0" y="0"/>
                </a:lnTo>
                <a:close/>
              </a:path>
            </a:pathLst>
          </a:custGeom>
          <a:blipFill>
            <a:blip r:embed="rId3"/>
            <a:stretch>
              <a:fillRect l="-68" t="0" r="-68" b="0"/>
            </a:stretch>
          </a:blipFill>
        </p:spPr>
      </p:sp>
      <p:sp>
        <p:nvSpPr>
          <p:cNvPr name="Freeform 13" id="13"/>
          <p:cNvSpPr/>
          <p:nvPr/>
        </p:nvSpPr>
        <p:spPr>
          <a:xfrm flipH="false" flipV="false" rot="0">
            <a:off x="11176043" y="2767181"/>
            <a:ext cx="4662742" cy="6231196"/>
          </a:xfrm>
          <a:custGeom>
            <a:avLst/>
            <a:gdLst/>
            <a:ahLst/>
            <a:cxnLst/>
            <a:rect r="r" b="b" t="t" l="l"/>
            <a:pathLst>
              <a:path h="6231196" w="4662742">
                <a:moveTo>
                  <a:pt x="0" y="0"/>
                </a:moveTo>
                <a:lnTo>
                  <a:pt x="4662742" y="0"/>
                </a:lnTo>
                <a:lnTo>
                  <a:pt x="4662742" y="6231196"/>
                </a:lnTo>
                <a:lnTo>
                  <a:pt x="0" y="6231196"/>
                </a:lnTo>
                <a:lnTo>
                  <a:pt x="0" y="0"/>
                </a:lnTo>
                <a:close/>
              </a:path>
            </a:pathLst>
          </a:custGeom>
          <a:blipFill>
            <a:blip r:embed="rId4"/>
            <a:stretch>
              <a:fillRect l="0" t="0" r="0" b="0"/>
            </a:stretch>
          </a:blipFill>
        </p:spPr>
      </p:sp>
      <p:sp>
        <p:nvSpPr>
          <p:cNvPr name="TextBox 14" id="14"/>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15" id="15"/>
          <p:cNvSpPr txBox="true"/>
          <p:nvPr/>
        </p:nvSpPr>
        <p:spPr>
          <a:xfrm rot="0">
            <a:off x="7412231" y="1931724"/>
            <a:ext cx="2897237" cy="56197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imes New Roman"/>
              </a:rPr>
              <a:t>Legitimate Email </a:t>
            </a:r>
          </a:p>
        </p:txBody>
      </p:sp>
      <p:sp>
        <p:nvSpPr>
          <p:cNvPr name="TextBox 16" id="1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7" id="1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71550"/>
            <a:ext cx="7477104"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MAIN OBJECTIVE </a:t>
            </a:r>
          </a:p>
        </p:txBody>
      </p:sp>
      <p:grpSp>
        <p:nvGrpSpPr>
          <p:cNvPr name="Group 3" id="3"/>
          <p:cNvGrpSpPr/>
          <p:nvPr/>
        </p:nvGrpSpPr>
        <p:grpSpPr>
          <a:xfrm rot="-10800000">
            <a:off x="15574388" y="-1641732"/>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6277009" y="689261"/>
            <a:ext cx="1700198" cy="148767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9" id="9"/>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0" id="10"/>
          <p:cNvSpPr txBox="true"/>
          <p:nvPr/>
        </p:nvSpPr>
        <p:spPr>
          <a:xfrm rot="0">
            <a:off x="1825018" y="3800629"/>
            <a:ext cx="15618278" cy="2870200"/>
          </a:xfrm>
          <a:prstGeom prst="rect">
            <a:avLst/>
          </a:prstGeom>
        </p:spPr>
        <p:txBody>
          <a:bodyPr anchor="t" rtlCol="false" tIns="0" lIns="0" bIns="0" rIns="0">
            <a:spAutoFit/>
          </a:bodyPr>
          <a:lstStyle/>
          <a:p>
            <a:pPr>
              <a:lnSpc>
                <a:spcPts val="5599"/>
              </a:lnSpc>
            </a:pPr>
            <a:r>
              <a:rPr lang="en-US" sz="3999">
                <a:solidFill>
                  <a:srgbClr val="000000"/>
                </a:solidFill>
                <a:latin typeface="Times New Roman"/>
              </a:rPr>
              <a:t>To enhance email security and prevent unauthorized access to sensitive email content by implementing advanced Data Loss Prevention (DLP) solutions for email systems, thus safeguarding against potential data breaches.</a:t>
            </a:r>
          </a:p>
        </p:txBody>
      </p:sp>
      <p:sp>
        <p:nvSpPr>
          <p:cNvPr name="TextBox 11" id="1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498024" y="2602996"/>
            <a:ext cx="9239770" cy="6219901"/>
          </a:xfrm>
          <a:custGeom>
            <a:avLst/>
            <a:gdLst/>
            <a:ahLst/>
            <a:cxnLst/>
            <a:rect r="r" b="b" t="t" l="l"/>
            <a:pathLst>
              <a:path h="6219901" w="9239770">
                <a:moveTo>
                  <a:pt x="0" y="0"/>
                </a:moveTo>
                <a:lnTo>
                  <a:pt x="9239771" y="0"/>
                </a:lnTo>
                <a:lnTo>
                  <a:pt x="9239771" y="6219901"/>
                </a:lnTo>
                <a:lnTo>
                  <a:pt x="0" y="6219901"/>
                </a:lnTo>
                <a:lnTo>
                  <a:pt x="0" y="0"/>
                </a:lnTo>
                <a:close/>
              </a:path>
            </a:pathLst>
          </a:custGeom>
          <a:blipFill>
            <a:blip r:embed="rId3"/>
            <a:stretch>
              <a:fillRect l="0" t="0" r="0" b="0"/>
            </a:stretch>
          </a:blipFill>
        </p:spPr>
      </p:sp>
      <p:sp>
        <p:nvSpPr>
          <p:cNvPr name="Freeform 13" id="13"/>
          <p:cNvSpPr/>
          <p:nvPr/>
        </p:nvSpPr>
        <p:spPr>
          <a:xfrm flipH="false" flipV="false" rot="0">
            <a:off x="10699695" y="2610559"/>
            <a:ext cx="4799268" cy="6212338"/>
          </a:xfrm>
          <a:custGeom>
            <a:avLst/>
            <a:gdLst/>
            <a:ahLst/>
            <a:cxnLst/>
            <a:rect r="r" b="b" t="t" l="l"/>
            <a:pathLst>
              <a:path h="6212338" w="4799268">
                <a:moveTo>
                  <a:pt x="0" y="0"/>
                </a:moveTo>
                <a:lnTo>
                  <a:pt x="4799268" y="0"/>
                </a:lnTo>
                <a:lnTo>
                  <a:pt x="4799268" y="6212338"/>
                </a:lnTo>
                <a:lnTo>
                  <a:pt x="0" y="6212338"/>
                </a:lnTo>
                <a:lnTo>
                  <a:pt x="0" y="0"/>
                </a:lnTo>
                <a:close/>
              </a:path>
            </a:pathLst>
          </a:custGeom>
          <a:blipFill>
            <a:blip r:embed="rId4"/>
            <a:stretch>
              <a:fillRect l="0" t="0" r="0" b="0"/>
            </a:stretch>
          </a:blipFill>
        </p:spPr>
      </p:sp>
      <p:sp>
        <p:nvSpPr>
          <p:cNvPr name="TextBox 14" id="14"/>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15" id="15"/>
          <p:cNvSpPr txBox="true"/>
          <p:nvPr/>
        </p:nvSpPr>
        <p:spPr>
          <a:xfrm rot="0">
            <a:off x="7412231" y="1838796"/>
            <a:ext cx="2559397" cy="56197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Times New Roman"/>
              </a:rPr>
              <a:t>Phishing Email </a:t>
            </a:r>
          </a:p>
        </p:txBody>
      </p:sp>
      <p:sp>
        <p:nvSpPr>
          <p:cNvPr name="TextBox 16" id="1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7" id="1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7838756" y="4792609"/>
            <a:ext cx="2610488"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DEMO</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REFERENCES</a:t>
            </a:r>
          </a:p>
        </p:txBody>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name="TextBox 14" id="14"/>
          <p:cNvSpPr txBox="true"/>
          <p:nvPr/>
        </p:nvSpPr>
        <p:spPr>
          <a:xfrm rot="0">
            <a:off x="1658114" y="2193678"/>
            <a:ext cx="14618894" cy="6981650"/>
          </a:xfrm>
          <a:prstGeom prst="rect">
            <a:avLst/>
          </a:prstGeom>
        </p:spPr>
        <p:txBody>
          <a:bodyPr anchor="t" rtlCol="false" tIns="0" lIns="0" bIns="0" rIns="0">
            <a:spAutoFit/>
          </a:bodyPr>
          <a:lstStyle/>
          <a:p>
            <a:pPr algn="just">
              <a:lnSpc>
                <a:spcPts val="3229"/>
              </a:lnSpc>
            </a:pPr>
            <a:r>
              <a:rPr lang="en-US" sz="2306">
                <a:solidFill>
                  <a:srgbClr val="000000"/>
                </a:solidFill>
                <a:latin typeface="Times New Roman"/>
              </a:rPr>
              <a:t>[1] </a:t>
            </a:r>
            <a:r>
              <a:rPr lang="en-US" sz="2306">
                <a:solidFill>
                  <a:srgbClr val="000000"/>
                </a:solidFill>
                <a:latin typeface="Times New Roman"/>
              </a:rPr>
              <a:t>Rian Sh. Al-Yozbaky, Mafaz Alanezi, "Detection and Analyzing Phishing Emails Using NLP Techniques," 2023. </a:t>
            </a:r>
          </a:p>
          <a:p>
            <a:pPr algn="just">
              <a:lnSpc>
                <a:spcPts val="3229"/>
              </a:lnSpc>
            </a:pPr>
          </a:p>
          <a:p>
            <a:pPr algn="just">
              <a:lnSpc>
                <a:spcPts val="3229"/>
              </a:lnSpc>
            </a:pPr>
            <a:r>
              <a:rPr lang="en-US" sz="2306">
                <a:solidFill>
                  <a:srgbClr val="000000"/>
                </a:solidFill>
                <a:latin typeface="Times New Roman"/>
              </a:rPr>
              <a:t>[2]  Tianrui Peng, Ian G. Harris, Yuki Sawa, "Detecting Phishing Attacks Using Natural Language Processing and Machine Learning," 2018. </a:t>
            </a:r>
          </a:p>
          <a:p>
            <a:pPr algn="just">
              <a:lnSpc>
                <a:spcPts val="3229"/>
              </a:lnSpc>
            </a:pPr>
          </a:p>
          <a:p>
            <a:pPr algn="just">
              <a:lnSpc>
                <a:spcPts val="3229"/>
              </a:lnSpc>
            </a:pPr>
            <a:r>
              <a:rPr lang="en-US" sz="2306">
                <a:solidFill>
                  <a:srgbClr val="000000"/>
                </a:solidFill>
                <a:latin typeface="Times New Roman"/>
              </a:rPr>
              <a:t>[3]  Chunduru Anilkumar, Aravind Karrothu, Nandam Sri Mouli, Chaduvula Bhanu Tej, "Recognition and Processing of phishing Emails Using NLP: A Survey," 2023.</a:t>
            </a:r>
          </a:p>
          <a:p>
            <a:pPr algn="just">
              <a:lnSpc>
                <a:spcPts val="3229"/>
              </a:lnSpc>
            </a:pPr>
            <a:r>
              <a:rPr lang="en-US" sz="2306">
                <a:solidFill>
                  <a:srgbClr val="000000"/>
                </a:solidFill>
                <a:latin typeface="Times New Roman"/>
              </a:rPr>
              <a:t> </a:t>
            </a:r>
          </a:p>
          <a:p>
            <a:pPr algn="just">
              <a:lnSpc>
                <a:spcPts val="3229"/>
              </a:lnSpc>
            </a:pPr>
            <a:r>
              <a:rPr lang="en-US" sz="2306">
                <a:solidFill>
                  <a:srgbClr val="000000"/>
                </a:solidFill>
                <a:latin typeface="Times New Roman"/>
              </a:rPr>
              <a:t>[4]  Rakesh Verma1, Narasimha Shashidhar2, and Nabil Hossain , "Detecting Phishing Emails the Natural," in IEEE, 2012. </a:t>
            </a:r>
          </a:p>
          <a:p>
            <a:pPr algn="just">
              <a:lnSpc>
                <a:spcPts val="3229"/>
              </a:lnSpc>
            </a:pPr>
          </a:p>
          <a:p>
            <a:pPr algn="just">
              <a:lnSpc>
                <a:spcPts val="3229"/>
              </a:lnSpc>
            </a:pPr>
            <a:r>
              <a:rPr lang="en-US" sz="2306">
                <a:solidFill>
                  <a:srgbClr val="000000"/>
                </a:solidFill>
                <a:latin typeface="Times New Roman"/>
              </a:rPr>
              <a:t>[5]  SAID SALLOUM ,TAREK GABER, SUNIL VADERA, KHALED SHAALAN, "A Systematic Literature Review on Phishing Email Detection Using Natural Language Processing Techniques," in IEEE, 2022. </a:t>
            </a:r>
          </a:p>
          <a:p>
            <a:pPr algn="just">
              <a:lnSpc>
                <a:spcPts val="3229"/>
              </a:lnSpc>
            </a:pPr>
          </a:p>
          <a:p>
            <a:pPr algn="just">
              <a:lnSpc>
                <a:spcPts val="3229"/>
              </a:lnSpc>
            </a:pPr>
            <a:r>
              <a:rPr lang="en-US" sz="2306">
                <a:solidFill>
                  <a:srgbClr val="000000"/>
                </a:solidFill>
                <a:latin typeface="Times New Roman"/>
              </a:rPr>
              <a:t>[6]  Said Sallouma*, Tarek Gabera,b, Sunil Vaderaa, "Phishing Email Detection Using Natural Language Processing Techniques: A Literature Survey," in IEEE, 2021. </a:t>
            </a:r>
          </a:p>
          <a:p>
            <a:pPr algn="ctr">
              <a:lnSpc>
                <a:spcPts val="3089"/>
              </a:lnSpc>
              <a:spcBef>
                <a:spcPct val="0"/>
              </a:spcBef>
            </a:pP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2994217" y="-634399"/>
            <a:ext cx="5622271" cy="4919487"/>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5943291" y="7774589"/>
            <a:ext cx="2020733" cy="176814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734936" y="802545"/>
            <a:ext cx="2020733" cy="176814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59411" y="8670103"/>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657671" y="1740498"/>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21" id="21"/>
          <p:cNvGrpSpPr/>
          <p:nvPr/>
        </p:nvGrpSpPr>
        <p:grpSpPr>
          <a:xfrm rot="0">
            <a:off x="7913382" y="3600450"/>
            <a:ext cx="2461236" cy="3007992"/>
            <a:chOff x="0" y="0"/>
            <a:chExt cx="648227" cy="792228"/>
          </a:xfrm>
        </p:grpSpPr>
        <p:sp>
          <p:nvSpPr>
            <p:cNvPr name="Freeform 22" id="22"/>
            <p:cNvSpPr/>
            <p:nvPr/>
          </p:nvSpPr>
          <p:spPr>
            <a:xfrm flipH="false" flipV="false" rot="0">
              <a:off x="0" y="0"/>
              <a:ext cx="648227" cy="792228"/>
            </a:xfrm>
            <a:custGeom>
              <a:avLst/>
              <a:gdLst/>
              <a:ahLst/>
              <a:cxnLst/>
              <a:rect r="r" b="b" t="t" l="l"/>
              <a:pathLst>
                <a:path h="792228" w="648227">
                  <a:moveTo>
                    <a:pt x="0" y="0"/>
                  </a:moveTo>
                  <a:lnTo>
                    <a:pt x="648227" y="0"/>
                  </a:lnTo>
                  <a:lnTo>
                    <a:pt x="648227" y="792228"/>
                  </a:lnTo>
                  <a:lnTo>
                    <a:pt x="0" y="792228"/>
                  </a:lnTo>
                  <a:close/>
                </a:path>
              </a:pathLst>
            </a:custGeom>
            <a:solidFill>
              <a:srgbClr val="1255B6"/>
            </a:solidFill>
          </p:spPr>
        </p:sp>
        <p:sp>
          <p:nvSpPr>
            <p:cNvPr name="TextBox 23" id="23"/>
            <p:cNvSpPr txBox="true"/>
            <p:nvPr/>
          </p:nvSpPr>
          <p:spPr>
            <a:xfrm>
              <a:off x="0" y="-76200"/>
              <a:ext cx="648227" cy="868428"/>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8038528" y="3757127"/>
            <a:ext cx="2210944" cy="2720357"/>
          </a:xfrm>
          <a:custGeom>
            <a:avLst/>
            <a:gdLst/>
            <a:ahLst/>
            <a:cxnLst/>
            <a:rect r="r" b="b" t="t" l="l"/>
            <a:pathLst>
              <a:path h="2720357" w="2210944">
                <a:moveTo>
                  <a:pt x="0" y="0"/>
                </a:moveTo>
                <a:lnTo>
                  <a:pt x="2210944" y="0"/>
                </a:lnTo>
                <a:lnTo>
                  <a:pt x="2210944" y="2720357"/>
                </a:lnTo>
                <a:lnTo>
                  <a:pt x="0" y="2720357"/>
                </a:lnTo>
                <a:lnTo>
                  <a:pt x="0" y="0"/>
                </a:lnTo>
                <a:close/>
              </a:path>
            </a:pathLst>
          </a:custGeom>
          <a:blipFill>
            <a:blip r:embed="rId3"/>
            <a:stretch>
              <a:fillRect l="-6337" t="0" r="-6337" b="0"/>
            </a:stretch>
          </a:blipFill>
        </p:spPr>
      </p:sp>
      <p:sp>
        <p:nvSpPr>
          <p:cNvPr name="TextBox 25" id="25"/>
          <p:cNvSpPr txBox="true"/>
          <p:nvPr/>
        </p:nvSpPr>
        <p:spPr>
          <a:xfrm rot="0">
            <a:off x="3927388" y="942975"/>
            <a:ext cx="10529127" cy="1443995"/>
          </a:xfrm>
          <a:prstGeom prst="rect">
            <a:avLst/>
          </a:prstGeom>
        </p:spPr>
        <p:txBody>
          <a:bodyPr anchor="t" rtlCol="false" tIns="0" lIns="0" bIns="0" rIns="0">
            <a:spAutoFit/>
          </a:bodyPr>
          <a:lstStyle/>
          <a:p>
            <a:pPr algn="ctr">
              <a:lnSpc>
                <a:spcPts val="5359"/>
              </a:lnSpc>
            </a:pPr>
            <a:r>
              <a:rPr lang="en-US" sz="4503">
                <a:solidFill>
                  <a:srgbClr val="000000"/>
                </a:solidFill>
                <a:latin typeface="Times New Roman Bold"/>
              </a:rPr>
              <a:t>CLASSIFY DATA LEAKAGE LEVEL WITH MACHINE LEARNING</a:t>
            </a:r>
          </a:p>
        </p:txBody>
      </p:sp>
      <p:sp>
        <p:nvSpPr>
          <p:cNvPr name="TextBox 26" id="26"/>
          <p:cNvSpPr txBox="true"/>
          <p:nvPr/>
        </p:nvSpPr>
        <p:spPr>
          <a:xfrm rot="0">
            <a:off x="4603798" y="6991834"/>
            <a:ext cx="9157257" cy="1041400"/>
          </a:xfrm>
          <a:prstGeom prst="rect">
            <a:avLst/>
          </a:prstGeom>
        </p:spPr>
        <p:txBody>
          <a:bodyPr anchor="t" rtlCol="false" tIns="0" lIns="0" bIns="0" rIns="0">
            <a:spAutoFit/>
          </a:bodyPr>
          <a:lstStyle/>
          <a:p>
            <a:pPr algn="ctr">
              <a:lnSpc>
                <a:spcPts val="7699"/>
              </a:lnSpc>
            </a:pPr>
            <a:r>
              <a:rPr lang="en-US" sz="5499">
                <a:solidFill>
                  <a:srgbClr val="000000"/>
                </a:solidFill>
                <a:latin typeface="Times New Roman Bold"/>
              </a:rPr>
              <a:t> </a:t>
            </a:r>
            <a:r>
              <a:rPr lang="en-US" sz="5499">
                <a:solidFill>
                  <a:srgbClr val="000000"/>
                </a:solidFill>
                <a:latin typeface="Times New Roman Bold"/>
              </a:rPr>
              <a:t>Keshani SK</a:t>
            </a:r>
            <a:r>
              <a:rPr lang="en-US" sz="5499">
                <a:solidFill>
                  <a:srgbClr val="000000"/>
                </a:solidFill>
                <a:latin typeface="Times New Roman Bold"/>
              </a:rPr>
              <a:t> | IT20299002 </a:t>
            </a:r>
          </a:p>
        </p:txBody>
      </p:sp>
      <p:sp>
        <p:nvSpPr>
          <p:cNvPr name="TextBox 27" id="27"/>
          <p:cNvSpPr txBox="true"/>
          <p:nvPr/>
        </p:nvSpPr>
        <p:spPr>
          <a:xfrm rot="0">
            <a:off x="6489639" y="8127147"/>
            <a:ext cx="5385575" cy="873760"/>
          </a:xfrm>
          <a:prstGeom prst="rect">
            <a:avLst/>
          </a:prstGeom>
        </p:spPr>
        <p:txBody>
          <a:bodyPr anchor="t" rtlCol="false" tIns="0" lIns="0" bIns="0" rIns="0">
            <a:spAutoFit/>
          </a:bodyPr>
          <a:lstStyle/>
          <a:p>
            <a:pPr algn="ctr">
              <a:lnSpc>
                <a:spcPts val="6439"/>
              </a:lnSpc>
            </a:pPr>
            <a:r>
              <a:rPr lang="en-US" sz="4599">
                <a:solidFill>
                  <a:srgbClr val="000000"/>
                </a:solidFill>
                <a:latin typeface="Times New Roman"/>
              </a:rPr>
              <a:t>CYBERSECURITY</a:t>
            </a:r>
          </a:p>
        </p:txBody>
      </p:sp>
      <p:sp>
        <p:nvSpPr>
          <p:cNvPr name="TextBox 28" id="28"/>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9" id="29"/>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07971" y="-602202"/>
            <a:ext cx="7227367" cy="8161407"/>
            <a:chOff x="0" y="0"/>
            <a:chExt cx="618560" cy="698500"/>
          </a:xfrm>
        </p:grpSpPr>
        <p:sp>
          <p:nvSpPr>
            <p:cNvPr name="Freeform 3" id="3"/>
            <p:cNvSpPr/>
            <p:nvPr/>
          </p:nvSpPr>
          <p:spPr>
            <a:xfrm flipH="false" flipV="false" rot="0">
              <a:off x="0" y="0"/>
              <a:ext cx="618560" cy="698500"/>
            </a:xfrm>
            <a:custGeom>
              <a:avLst/>
              <a:gdLst/>
              <a:ahLst/>
              <a:cxnLst/>
              <a:rect r="r" b="b" t="t" l="l"/>
              <a:pathLst>
                <a:path h="698500" w="618560">
                  <a:moveTo>
                    <a:pt x="618560" y="349250"/>
                  </a:moveTo>
                  <a:lnTo>
                    <a:pt x="415360" y="698500"/>
                  </a:lnTo>
                  <a:lnTo>
                    <a:pt x="203200" y="698500"/>
                  </a:lnTo>
                  <a:lnTo>
                    <a:pt x="0" y="349250"/>
                  </a:lnTo>
                  <a:lnTo>
                    <a:pt x="203200" y="0"/>
                  </a:lnTo>
                  <a:lnTo>
                    <a:pt x="415360" y="0"/>
                  </a:lnTo>
                  <a:lnTo>
                    <a:pt x="618560" y="349250"/>
                  </a:lnTo>
                  <a:close/>
                </a:path>
              </a:pathLst>
            </a:custGeom>
            <a:solidFill>
              <a:srgbClr val="1255B6"/>
            </a:solidFill>
          </p:spPr>
        </p:sp>
        <p:sp>
          <p:nvSpPr>
            <p:cNvPr name="TextBox 4" id="4"/>
            <p:cNvSpPr txBox="true"/>
            <p:nvPr/>
          </p:nvSpPr>
          <p:spPr>
            <a:xfrm>
              <a:off x="114300" y="-76200"/>
              <a:ext cx="389960" cy="7747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15387150" y="4721441"/>
            <a:ext cx="7343910" cy="6425921"/>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4885769" y="6779613"/>
            <a:ext cx="2639518" cy="230957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12246252" y="113942"/>
            <a:ext cx="2639518" cy="23095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4776204" y="7949350"/>
            <a:ext cx="1302675" cy="1139841"/>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1396142" y="128891"/>
            <a:ext cx="1302675" cy="1139841"/>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0" id="20"/>
          <p:cNvSpPr txBox="true"/>
          <p:nvPr/>
        </p:nvSpPr>
        <p:spPr>
          <a:xfrm rot="0">
            <a:off x="1052362" y="592045"/>
            <a:ext cx="7076390"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BACKGROUND</a:t>
            </a:r>
          </a:p>
        </p:txBody>
      </p:sp>
      <p:sp>
        <p:nvSpPr>
          <p:cNvPr name="Freeform 21" id="2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2" id="22"/>
          <p:cNvSpPr txBox="true"/>
          <p:nvPr/>
        </p:nvSpPr>
        <p:spPr>
          <a:xfrm rot="0">
            <a:off x="4259045" y="9594016"/>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3" id="23"/>
          <p:cNvSpPr txBox="true"/>
          <p:nvPr/>
        </p:nvSpPr>
        <p:spPr>
          <a:xfrm rot="0">
            <a:off x="347416" y="3027443"/>
            <a:ext cx="13698193" cy="591502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Times New Roman"/>
              </a:rPr>
              <a:t>Classifying data leakage levels using machine learning for</a:t>
            </a:r>
          </a:p>
          <a:p>
            <a:pPr>
              <a:lnSpc>
                <a:spcPts val="4200"/>
              </a:lnSpc>
            </a:pPr>
            <a:r>
              <a:rPr lang="en-US" sz="3000">
                <a:solidFill>
                  <a:srgbClr val="000000"/>
                </a:solidFill>
                <a:latin typeface="Times New Roman"/>
              </a:rPr>
              <a:t>       proactive data protection.</a:t>
            </a:r>
          </a:p>
          <a:p>
            <a:pPr>
              <a:lnSpc>
                <a:spcPts val="4200"/>
              </a:lnSpc>
            </a:pPr>
          </a:p>
          <a:p>
            <a:pPr marL="647700" indent="-323850" lvl="1">
              <a:lnSpc>
                <a:spcPts val="4200"/>
              </a:lnSpc>
              <a:buFont typeface="Arial"/>
              <a:buChar char="•"/>
            </a:pPr>
            <a:r>
              <a:rPr lang="en-US" sz="3000">
                <a:solidFill>
                  <a:srgbClr val="000000"/>
                </a:solidFill>
                <a:latin typeface="Times New Roman"/>
              </a:rPr>
              <a:t>Interactive classification dashboard for real-time monitoring of email sensitivity.</a:t>
            </a:r>
          </a:p>
          <a:p>
            <a:pPr>
              <a:lnSpc>
                <a:spcPts val="4200"/>
              </a:lnSpc>
            </a:pPr>
          </a:p>
          <a:p>
            <a:pPr marL="647700" indent="-323850" lvl="1">
              <a:lnSpc>
                <a:spcPts val="4200"/>
              </a:lnSpc>
              <a:buFont typeface="Arial"/>
              <a:buChar char="•"/>
            </a:pPr>
            <a:r>
              <a:rPr lang="en-US" sz="3000">
                <a:solidFill>
                  <a:srgbClr val="000000"/>
                </a:solidFill>
                <a:latin typeface="Times New Roman"/>
              </a:rPr>
              <a:t>Enhancing data security by prioritizing responses based on sensitivity levels.</a:t>
            </a:r>
          </a:p>
          <a:p>
            <a:pPr>
              <a:lnSpc>
                <a:spcPts val="4200"/>
              </a:lnSpc>
            </a:pPr>
          </a:p>
          <a:p>
            <a:pPr marL="647700" indent="-323850" lvl="1">
              <a:lnSpc>
                <a:spcPts val="4200"/>
              </a:lnSpc>
              <a:buFont typeface="Arial"/>
              <a:buChar char="•"/>
            </a:pPr>
            <a:r>
              <a:rPr lang="en-US" sz="3000">
                <a:solidFill>
                  <a:srgbClr val="000000"/>
                </a:solidFill>
                <a:latin typeface="Times New Roman"/>
              </a:rPr>
              <a:t>Contributing to data breach prevention through advanced DLP strategies.</a:t>
            </a:r>
          </a:p>
          <a:p>
            <a:pPr>
              <a:lnSpc>
                <a:spcPts val="4200"/>
              </a:lnSpc>
            </a:pPr>
          </a:p>
          <a:p>
            <a:pPr>
              <a:lnSpc>
                <a:spcPts val="4200"/>
              </a:lnSpc>
            </a:pPr>
          </a:p>
          <a:p>
            <a:pPr>
              <a:lnSpc>
                <a:spcPts val="4200"/>
              </a:lnSpc>
              <a:spcBef>
                <a:spcPct val="0"/>
              </a:spcBef>
            </a:pPr>
          </a:p>
        </p:txBody>
      </p:sp>
      <p:sp>
        <p:nvSpPr>
          <p:cNvPr name="TextBox 24" id="24"/>
          <p:cNvSpPr txBox="true"/>
          <p:nvPr/>
        </p:nvSpPr>
        <p:spPr>
          <a:xfrm rot="0">
            <a:off x="13008870" y="9594016"/>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655634" y="6663837"/>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655634" y="7995665"/>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52362" y="592045"/>
            <a:ext cx="9450335" cy="1989328"/>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RESEARCH PROBLEM</a:t>
            </a:r>
          </a:p>
          <a:p>
            <a:pPr>
              <a:lnSpc>
                <a:spcPts val="7615"/>
              </a:lnSpc>
            </a:pP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4" id="14"/>
          <p:cNvSpPr txBox="true"/>
          <p:nvPr/>
        </p:nvSpPr>
        <p:spPr>
          <a:xfrm rot="0">
            <a:off x="600608" y="2889040"/>
            <a:ext cx="15136190" cy="538162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Times New Roman"/>
              </a:rPr>
              <a:t>Effective feature selection methodologies often lack robustness, leading to inaccurate classification of data leakage levels.</a:t>
            </a:r>
          </a:p>
          <a:p>
            <a:pPr>
              <a:lnSpc>
                <a:spcPts val="4200"/>
              </a:lnSpc>
            </a:pPr>
          </a:p>
          <a:p>
            <a:pPr marL="647700" indent="-323850" lvl="1">
              <a:lnSpc>
                <a:spcPts val="4200"/>
              </a:lnSpc>
              <a:buFont typeface="Arial"/>
              <a:buChar char="•"/>
            </a:pPr>
            <a:r>
              <a:rPr lang="en-US" sz="3000">
                <a:solidFill>
                  <a:srgbClr val="000000"/>
                </a:solidFill>
                <a:latin typeface="Times New Roman"/>
              </a:rPr>
              <a:t>Current systems face challenges in achieving real-time monitoring and alerting capabilities, resulting in delayed incident response times.</a:t>
            </a:r>
          </a:p>
          <a:p>
            <a:pPr>
              <a:lnSpc>
                <a:spcPts val="4200"/>
              </a:lnSpc>
            </a:pPr>
          </a:p>
          <a:p>
            <a:pPr marL="647700" indent="-323850" lvl="1">
              <a:lnSpc>
                <a:spcPts val="4200"/>
              </a:lnSpc>
              <a:buFont typeface="Arial"/>
              <a:buChar char="•"/>
            </a:pPr>
            <a:r>
              <a:rPr lang="en-US" sz="3000">
                <a:solidFill>
                  <a:srgbClr val="000000"/>
                </a:solidFill>
                <a:latin typeface="Times New Roman"/>
              </a:rPr>
              <a:t>Adapting machine learning models and NLP techniques to evolving data leak threats is hindered by the limited scalability and adaptability of existing systems.</a:t>
            </a:r>
          </a:p>
          <a:p>
            <a:pPr>
              <a:lnSpc>
                <a:spcPts val="4200"/>
              </a:lnSpc>
            </a:pPr>
          </a:p>
          <a:p>
            <a:pPr>
              <a:lnSpc>
                <a:spcPts val="4200"/>
              </a:lnSpc>
            </a:pPr>
          </a:p>
        </p:txBody>
      </p:sp>
      <p:grpSp>
        <p:nvGrpSpPr>
          <p:cNvPr name="Group 15" id="15"/>
          <p:cNvGrpSpPr/>
          <p:nvPr/>
        </p:nvGrpSpPr>
        <p:grpSpPr>
          <a:xfrm rot="0">
            <a:off x="15403277" y="-1783411"/>
            <a:ext cx="4882929" cy="8161407"/>
            <a:chOff x="0" y="0"/>
            <a:chExt cx="417909" cy="698500"/>
          </a:xfrm>
        </p:grpSpPr>
        <p:sp>
          <p:nvSpPr>
            <p:cNvPr name="Freeform 16" id="16"/>
            <p:cNvSpPr/>
            <p:nvPr/>
          </p:nvSpPr>
          <p:spPr>
            <a:xfrm flipH="false" flipV="false" rot="0">
              <a:off x="0" y="0"/>
              <a:ext cx="417909" cy="698500"/>
            </a:xfrm>
            <a:custGeom>
              <a:avLst/>
              <a:gdLst/>
              <a:ahLst/>
              <a:cxnLst/>
              <a:rect r="r" b="b" t="t" l="l"/>
              <a:pathLst>
                <a:path h="698500" w="417909">
                  <a:moveTo>
                    <a:pt x="417909" y="349250"/>
                  </a:moveTo>
                  <a:lnTo>
                    <a:pt x="214709" y="698500"/>
                  </a:lnTo>
                  <a:lnTo>
                    <a:pt x="203200" y="698500"/>
                  </a:lnTo>
                  <a:lnTo>
                    <a:pt x="0" y="349250"/>
                  </a:lnTo>
                  <a:lnTo>
                    <a:pt x="203200" y="0"/>
                  </a:lnTo>
                  <a:lnTo>
                    <a:pt x="214709" y="0"/>
                  </a:lnTo>
                  <a:lnTo>
                    <a:pt x="417909" y="349250"/>
                  </a:lnTo>
                  <a:close/>
                </a:path>
              </a:pathLst>
            </a:custGeom>
            <a:solidFill>
              <a:srgbClr val="1255B6"/>
            </a:solidFill>
          </p:spPr>
        </p:sp>
        <p:sp>
          <p:nvSpPr>
            <p:cNvPr name="TextBox 17" id="17"/>
            <p:cNvSpPr txBox="true"/>
            <p:nvPr/>
          </p:nvSpPr>
          <p:spPr>
            <a:xfrm>
              <a:off x="114300" y="-76200"/>
              <a:ext cx="189309" cy="774700"/>
            </a:xfrm>
            <a:prstGeom prst="rect">
              <a:avLst/>
            </a:prstGeom>
          </p:spPr>
          <p:txBody>
            <a:bodyPr anchor="ctr" rtlCol="false" tIns="50800" lIns="50800" bIns="50800" rIns="50800"/>
            <a:lstStyle/>
            <a:p>
              <a:pPr algn="ctr">
                <a:lnSpc>
                  <a:spcPts val="3639"/>
                </a:lnSpc>
              </a:pPr>
            </a:p>
          </p:txBody>
        </p:sp>
      </p:grpSp>
      <p:sp>
        <p:nvSpPr>
          <p:cNvPr name="TextBox 18" id="18"/>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2" id="12"/>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AutoShape 13" id="13"/>
          <p:cNvSpPr/>
          <p:nvPr/>
        </p:nvSpPr>
        <p:spPr>
          <a:xfrm flipH="true" flipV="true">
            <a:off x="9182426" y="3142812"/>
            <a:ext cx="0" cy="3999580"/>
          </a:xfrm>
          <a:prstGeom prst="line">
            <a:avLst/>
          </a:prstGeom>
          <a:ln cap="flat" w="28575">
            <a:solidFill>
              <a:srgbClr val="000000"/>
            </a:solidFill>
            <a:prstDash val="lgDash"/>
            <a:headEnd type="none" len="sm" w="sm"/>
            <a:tailEnd type="none" len="sm" w="sm"/>
          </a:ln>
        </p:spPr>
      </p:sp>
      <p:grpSp>
        <p:nvGrpSpPr>
          <p:cNvPr name="Group 14" id="14"/>
          <p:cNvGrpSpPr/>
          <p:nvPr/>
        </p:nvGrpSpPr>
        <p:grpSpPr>
          <a:xfrm rot="0">
            <a:off x="8334041" y="4275132"/>
            <a:ext cx="1668196" cy="166819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8528834" y="1795078"/>
            <a:ext cx="1347734" cy="13477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8528834" y="6982123"/>
            <a:ext cx="1347734" cy="13477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23" id="23"/>
          <p:cNvSpPr/>
          <p:nvPr/>
        </p:nvSpPr>
        <p:spPr>
          <a:xfrm flipH="false" flipV="false" rot="0">
            <a:off x="8661938" y="4622114"/>
            <a:ext cx="1040976" cy="1040976"/>
          </a:xfrm>
          <a:custGeom>
            <a:avLst/>
            <a:gdLst/>
            <a:ahLst/>
            <a:cxnLst/>
            <a:rect r="r" b="b" t="t" l="l"/>
            <a:pathLst>
              <a:path h="1040976" w="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8828192" y="2153233"/>
            <a:ext cx="708470" cy="631424"/>
          </a:xfrm>
          <a:custGeom>
            <a:avLst/>
            <a:gdLst/>
            <a:ahLst/>
            <a:cxnLst/>
            <a:rect r="r" b="b" t="t" l="l"/>
            <a:pathLst>
              <a:path h="631424" w="708470">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8774847" y="7248411"/>
            <a:ext cx="815159" cy="815159"/>
          </a:xfrm>
          <a:custGeom>
            <a:avLst/>
            <a:gdLst/>
            <a:ahLst/>
            <a:cxnLst/>
            <a:rect r="r" b="b" t="t" l="l"/>
            <a:pathLst>
              <a:path h="815159" w="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10432170" y="1656878"/>
            <a:ext cx="3280765" cy="755650"/>
          </a:xfrm>
          <a:prstGeom prst="rect">
            <a:avLst/>
          </a:prstGeom>
        </p:spPr>
        <p:txBody>
          <a:bodyPr anchor="t" rtlCol="false" tIns="0" lIns="0" bIns="0" rIns="0">
            <a:spAutoFit/>
          </a:bodyPr>
          <a:lstStyle/>
          <a:p>
            <a:pPr>
              <a:lnSpc>
                <a:spcPts val="5599"/>
              </a:lnSpc>
            </a:pPr>
            <a:r>
              <a:rPr lang="en-US" sz="3999">
                <a:solidFill>
                  <a:srgbClr val="000000"/>
                </a:solidFill>
                <a:latin typeface="Times New Roman Bold"/>
              </a:rPr>
              <a:t>Sub-Objectives</a:t>
            </a:r>
          </a:p>
        </p:txBody>
      </p:sp>
      <p:sp>
        <p:nvSpPr>
          <p:cNvPr name="TextBox 27" id="27"/>
          <p:cNvSpPr txBox="true"/>
          <p:nvPr/>
        </p:nvSpPr>
        <p:spPr>
          <a:xfrm rot="0">
            <a:off x="4935049" y="6405544"/>
            <a:ext cx="3376506" cy="755650"/>
          </a:xfrm>
          <a:prstGeom prst="rect">
            <a:avLst/>
          </a:prstGeom>
        </p:spPr>
        <p:txBody>
          <a:bodyPr anchor="t" rtlCol="false" tIns="0" lIns="0" bIns="0" rIns="0">
            <a:spAutoFit/>
          </a:bodyPr>
          <a:lstStyle/>
          <a:p>
            <a:pPr algn="r">
              <a:lnSpc>
                <a:spcPts val="5599"/>
              </a:lnSpc>
            </a:pPr>
            <a:r>
              <a:rPr lang="en-US" sz="3999">
                <a:solidFill>
                  <a:srgbClr val="000000"/>
                </a:solidFill>
                <a:latin typeface="Times New Roman Bold"/>
              </a:rPr>
              <a:t>Main Objective</a:t>
            </a:r>
          </a:p>
        </p:txBody>
      </p:sp>
      <p:sp>
        <p:nvSpPr>
          <p:cNvPr name="TextBox 28" id="28"/>
          <p:cNvSpPr txBox="true"/>
          <p:nvPr/>
        </p:nvSpPr>
        <p:spPr>
          <a:xfrm rot="0">
            <a:off x="132548" y="7199584"/>
            <a:ext cx="8179007" cy="1403985"/>
          </a:xfrm>
          <a:prstGeom prst="rect">
            <a:avLst/>
          </a:prstGeom>
        </p:spPr>
        <p:txBody>
          <a:bodyPr anchor="t" rtlCol="false" tIns="0" lIns="0" bIns="0" rIns="0">
            <a:spAutoFit/>
          </a:bodyPr>
          <a:lstStyle/>
          <a:p>
            <a:pPr algn="just" marL="647700" indent="-323850" lvl="1">
              <a:lnSpc>
                <a:spcPts val="3569"/>
              </a:lnSpc>
              <a:buFont typeface="Arial"/>
              <a:buChar char="•"/>
            </a:pPr>
            <a:r>
              <a:rPr lang="en-US" sz="3000">
                <a:solidFill>
                  <a:srgbClr val="000000"/>
                </a:solidFill>
                <a:latin typeface="Times New Roman"/>
              </a:rPr>
              <a:t>Classify the severity of data leakage incidents using machine learning and NLP to prioritize responses and minimize damage.</a:t>
            </a:r>
          </a:p>
        </p:txBody>
      </p:sp>
      <p:sp>
        <p:nvSpPr>
          <p:cNvPr name="TextBox 29" id="29"/>
          <p:cNvSpPr txBox="true"/>
          <p:nvPr/>
        </p:nvSpPr>
        <p:spPr>
          <a:xfrm rot="0">
            <a:off x="9702915" y="2917985"/>
            <a:ext cx="8273417" cy="543306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000000"/>
                </a:solidFill>
                <a:latin typeface="Times New Roman"/>
              </a:rPr>
              <a:t>Validate and optimize machine learning models for data leakage level classification.</a:t>
            </a:r>
          </a:p>
          <a:p>
            <a:pPr>
              <a:lnSpc>
                <a:spcPts val="3569"/>
              </a:lnSpc>
            </a:pPr>
          </a:p>
          <a:p>
            <a:pPr marL="647700" indent="-323850" lvl="1">
              <a:lnSpc>
                <a:spcPts val="3569"/>
              </a:lnSpc>
              <a:buFont typeface="Arial"/>
              <a:buChar char="•"/>
            </a:pPr>
            <a:r>
              <a:rPr lang="en-US" sz="3000">
                <a:solidFill>
                  <a:srgbClr val="000000"/>
                </a:solidFill>
                <a:latin typeface="Times New Roman"/>
              </a:rPr>
              <a:t>Create an interactive classification dashboard for user-friendly monitoring and management</a:t>
            </a:r>
            <a:r>
              <a:rPr lang="en-US" sz="3000">
                <a:solidFill>
                  <a:srgbClr val="000000"/>
                </a:solidFill>
                <a:latin typeface="Times New Roman"/>
              </a:rPr>
              <a:t>.</a:t>
            </a:r>
          </a:p>
          <a:p>
            <a:pPr>
              <a:lnSpc>
                <a:spcPts val="3569"/>
              </a:lnSpc>
            </a:pPr>
          </a:p>
          <a:p>
            <a:pPr marL="647700" indent="-323850" lvl="1">
              <a:lnSpc>
                <a:spcPts val="3569"/>
              </a:lnSpc>
              <a:buFont typeface="Arial"/>
              <a:buChar char="•"/>
            </a:pPr>
            <a:r>
              <a:rPr lang="en-US" sz="3000">
                <a:solidFill>
                  <a:srgbClr val="000000"/>
                </a:solidFill>
                <a:latin typeface="Times New Roman"/>
              </a:rPr>
              <a:t>Implement real-time alerting to respond promptly to potential data leak threats and generate a report.</a:t>
            </a:r>
          </a:p>
          <a:p>
            <a:pPr>
              <a:lnSpc>
                <a:spcPts val="3569"/>
              </a:lnSpc>
            </a:pPr>
          </a:p>
          <a:p>
            <a:pPr>
              <a:lnSpc>
                <a:spcPts val="3569"/>
              </a:lnSpc>
            </a:pPr>
          </a:p>
          <a:p>
            <a:pPr>
              <a:lnSpc>
                <a:spcPts val="3569"/>
              </a:lnSpc>
            </a:pPr>
          </a:p>
        </p:txBody>
      </p:sp>
      <p:sp>
        <p:nvSpPr>
          <p:cNvPr name="TextBox 30" id="30"/>
          <p:cNvSpPr txBox="true"/>
          <p:nvPr/>
        </p:nvSpPr>
        <p:spPr>
          <a:xfrm rot="0">
            <a:off x="1028700" y="971550"/>
            <a:ext cx="5836419"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OBJECTIVE </a:t>
            </a:r>
          </a:p>
        </p:txBody>
      </p:sp>
      <p:sp>
        <p:nvSpPr>
          <p:cNvPr name="TextBox 31" id="31"/>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663097"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38797" y="-179028"/>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2039445" y="716487"/>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1" id="21"/>
          <p:cNvSpPr txBox="true"/>
          <p:nvPr/>
        </p:nvSpPr>
        <p:spPr>
          <a:xfrm rot="0">
            <a:off x="5306352" y="4427827"/>
            <a:ext cx="6386159"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METHODOLOGY</a:t>
            </a:r>
          </a:p>
        </p:txBody>
      </p:sp>
      <p:sp>
        <p:nvSpPr>
          <p:cNvPr name="Freeform 22" id="2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3" id="2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grpSp>
        <p:nvGrpSpPr>
          <p:cNvPr name="Group 24" id="24"/>
          <p:cNvGrpSpPr/>
          <p:nvPr/>
        </p:nvGrpSpPr>
        <p:grpSpPr>
          <a:xfrm rot="-10800000">
            <a:off x="15255224" y="7962960"/>
            <a:ext cx="2020733" cy="1768142"/>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15171344" y="8858475"/>
            <a:ext cx="997288" cy="872627"/>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9" id="2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2532323" y="1960745"/>
            <a:ext cx="13344562" cy="6969225"/>
          </a:xfrm>
          <a:custGeom>
            <a:avLst/>
            <a:gdLst/>
            <a:ahLst/>
            <a:cxnLst/>
            <a:rect r="r" b="b" t="t" l="l"/>
            <a:pathLst>
              <a:path h="6969225" w="13344562">
                <a:moveTo>
                  <a:pt x="0" y="0"/>
                </a:moveTo>
                <a:lnTo>
                  <a:pt x="13344562" y="0"/>
                </a:lnTo>
                <a:lnTo>
                  <a:pt x="13344562" y="6969224"/>
                </a:lnTo>
                <a:lnTo>
                  <a:pt x="0" y="6969224"/>
                </a:lnTo>
                <a:lnTo>
                  <a:pt x="0" y="0"/>
                </a:lnTo>
                <a:close/>
              </a:path>
            </a:pathLst>
          </a:custGeom>
          <a:blipFill>
            <a:blip r:embed="rId3"/>
            <a:stretch>
              <a:fillRect l="-922" t="-2945" r="-2998" b="-1178"/>
            </a:stretch>
          </a:blipFill>
        </p:spPr>
      </p:sp>
      <p:sp>
        <p:nvSpPr>
          <p:cNvPr name="TextBox 22" id="22"/>
          <p:cNvSpPr txBox="true"/>
          <p:nvPr/>
        </p:nvSpPr>
        <p:spPr>
          <a:xfrm rot="0">
            <a:off x="4835917" y="632111"/>
            <a:ext cx="8616166" cy="1027303"/>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SYSTEM DIAGRAM</a:t>
            </a:r>
          </a:p>
        </p:txBody>
      </p:sp>
      <p:sp>
        <p:nvSpPr>
          <p:cNvPr name="TextBox 23" id="2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4" id="2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313296"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64226"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11866"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2194063" y="1304307"/>
            <a:ext cx="13461571" cy="8165684"/>
          </a:xfrm>
          <a:custGeom>
            <a:avLst/>
            <a:gdLst/>
            <a:ahLst/>
            <a:cxnLst/>
            <a:rect r="r" b="b" t="t" l="l"/>
            <a:pathLst>
              <a:path h="8165684" w="13461571">
                <a:moveTo>
                  <a:pt x="0" y="0"/>
                </a:moveTo>
                <a:lnTo>
                  <a:pt x="13461571" y="0"/>
                </a:lnTo>
                <a:lnTo>
                  <a:pt x="13461571" y="8165684"/>
                </a:lnTo>
                <a:lnTo>
                  <a:pt x="0" y="8165684"/>
                </a:lnTo>
                <a:lnTo>
                  <a:pt x="0" y="0"/>
                </a:lnTo>
                <a:close/>
              </a:path>
            </a:pathLst>
          </a:custGeom>
          <a:blipFill>
            <a:blip r:embed="rId3"/>
            <a:stretch>
              <a:fillRect l="0" t="0" r="0" b="0"/>
            </a:stretch>
          </a:blipFill>
        </p:spPr>
      </p:sp>
      <p:sp>
        <p:nvSpPr>
          <p:cNvPr name="TextBox 13" id="13"/>
          <p:cNvSpPr txBox="true"/>
          <p:nvPr/>
        </p:nvSpPr>
        <p:spPr>
          <a:xfrm rot="0">
            <a:off x="3101454" y="302414"/>
            <a:ext cx="13988630"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WORK BREAKDOWN STRUCTURE </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21349" y="3120646"/>
            <a:ext cx="4044336" cy="40443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000000"/>
              </a:solidFill>
              <a:prstDash val="solid"/>
              <a:miter/>
            </a:ln>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AutoShape 5" id="5"/>
          <p:cNvSpPr/>
          <p:nvPr/>
        </p:nvSpPr>
        <p:spPr>
          <a:xfrm rot="0">
            <a:off x="5897397" y="5143500"/>
            <a:ext cx="6492240" cy="0"/>
          </a:xfrm>
          <a:prstGeom prst="line">
            <a:avLst/>
          </a:prstGeom>
          <a:ln cap="flat" w="38100">
            <a:solidFill>
              <a:srgbClr val="000000"/>
            </a:solidFill>
            <a:prstDash val="sysDash"/>
            <a:headEnd type="none" len="sm" w="sm"/>
            <a:tailEnd type="none" len="sm" w="sm"/>
          </a:ln>
        </p:spPr>
      </p:sp>
      <p:sp>
        <p:nvSpPr>
          <p:cNvPr name="AutoShape 6" id="6"/>
          <p:cNvSpPr/>
          <p:nvPr/>
        </p:nvSpPr>
        <p:spPr>
          <a:xfrm flipV="true">
            <a:off x="9163050" y="1809327"/>
            <a:ext cx="0" cy="6492240"/>
          </a:xfrm>
          <a:prstGeom prst="line">
            <a:avLst/>
          </a:prstGeom>
          <a:ln cap="flat" w="38100">
            <a:solidFill>
              <a:srgbClr val="000000"/>
            </a:solidFill>
            <a:prstDash val="sysDash"/>
            <a:headEnd type="none" len="sm" w="sm"/>
            <a:tailEnd type="none" len="sm" w="sm"/>
          </a:ln>
        </p:spPr>
      </p:sp>
      <p:grpSp>
        <p:nvGrpSpPr>
          <p:cNvPr name="Group 7" id="7"/>
          <p:cNvGrpSpPr/>
          <p:nvPr/>
        </p:nvGrpSpPr>
        <p:grpSpPr>
          <a:xfrm rot="0">
            <a:off x="7454452" y="3453750"/>
            <a:ext cx="3378129" cy="337812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1D39"/>
            </a:solidFill>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7615306" y="3614604"/>
            <a:ext cx="3056421" cy="305642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11622727" y="4509430"/>
            <a:ext cx="1416223" cy="14162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0">
            <a:off x="8457110" y="7691360"/>
            <a:ext cx="1372813" cy="13728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8532928" y="1269870"/>
            <a:ext cx="1384393" cy="138439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grpSp>
        <p:nvGrpSpPr>
          <p:cNvPr name="Group 22" id="22"/>
          <p:cNvGrpSpPr/>
          <p:nvPr/>
        </p:nvGrpSpPr>
        <p:grpSpPr>
          <a:xfrm rot="0">
            <a:off x="5334850" y="4541520"/>
            <a:ext cx="1352044" cy="13520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3639"/>
                </a:lnSpc>
              </a:pPr>
            </a:p>
          </p:txBody>
        </p:sp>
      </p:grpSp>
      <p:sp>
        <p:nvSpPr>
          <p:cNvPr name="Freeform 25" id="25"/>
          <p:cNvSpPr/>
          <p:nvPr/>
        </p:nvSpPr>
        <p:spPr>
          <a:xfrm flipH="false" flipV="false" rot="0">
            <a:off x="5547563" y="4715839"/>
            <a:ext cx="926617" cy="836272"/>
          </a:xfrm>
          <a:custGeom>
            <a:avLst/>
            <a:gdLst/>
            <a:ahLst/>
            <a:cxnLst/>
            <a:rect r="r" b="b" t="t" l="l"/>
            <a:pathLst>
              <a:path h="836272" w="926617">
                <a:moveTo>
                  <a:pt x="0" y="0"/>
                </a:moveTo>
                <a:lnTo>
                  <a:pt x="926617" y="0"/>
                </a:lnTo>
                <a:lnTo>
                  <a:pt x="926617" y="836272"/>
                </a:lnTo>
                <a:lnTo>
                  <a:pt x="0" y="836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1937210" y="5077574"/>
            <a:ext cx="787256" cy="590442"/>
          </a:xfrm>
          <a:custGeom>
            <a:avLst/>
            <a:gdLst/>
            <a:ahLst/>
            <a:cxnLst/>
            <a:rect r="r" b="b" t="t" l="l"/>
            <a:pathLst>
              <a:path h="590442" w="787256">
                <a:moveTo>
                  <a:pt x="0" y="0"/>
                </a:moveTo>
                <a:lnTo>
                  <a:pt x="787257" y="0"/>
                </a:lnTo>
                <a:lnTo>
                  <a:pt x="787257" y="590443"/>
                </a:lnTo>
                <a:lnTo>
                  <a:pt x="0" y="5904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8646562" y="7905660"/>
            <a:ext cx="993910" cy="944214"/>
          </a:xfrm>
          <a:custGeom>
            <a:avLst/>
            <a:gdLst/>
            <a:ahLst/>
            <a:cxnLst/>
            <a:rect r="r" b="b" t="t" l="l"/>
            <a:pathLst>
              <a:path h="944214" w="993910">
                <a:moveTo>
                  <a:pt x="0" y="0"/>
                </a:moveTo>
                <a:lnTo>
                  <a:pt x="993910" y="0"/>
                </a:lnTo>
                <a:lnTo>
                  <a:pt x="993910" y="944214"/>
                </a:lnTo>
                <a:lnTo>
                  <a:pt x="0" y="94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8786616" y="1535139"/>
            <a:ext cx="853856" cy="853856"/>
          </a:xfrm>
          <a:custGeom>
            <a:avLst/>
            <a:gdLst/>
            <a:ahLst/>
            <a:cxnLst/>
            <a:rect r="r" b="b" t="t" l="l"/>
            <a:pathLst>
              <a:path h="853856" w="853856">
                <a:moveTo>
                  <a:pt x="0" y="0"/>
                </a:moveTo>
                <a:lnTo>
                  <a:pt x="853856" y="0"/>
                </a:lnTo>
                <a:lnTo>
                  <a:pt x="853856" y="853856"/>
                </a:lnTo>
                <a:lnTo>
                  <a:pt x="0" y="8538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933450" y="2887020"/>
            <a:ext cx="5350703" cy="1327785"/>
          </a:xfrm>
          <a:prstGeom prst="rect">
            <a:avLst/>
          </a:prstGeom>
        </p:spPr>
        <p:txBody>
          <a:bodyPr anchor="t" rtlCol="false" tIns="0" lIns="0" bIns="0" rIns="0">
            <a:spAutoFit/>
          </a:bodyPr>
          <a:lstStyle/>
          <a:p>
            <a:pPr algn="r">
              <a:lnSpc>
                <a:spcPts val="5040"/>
              </a:lnSpc>
            </a:pPr>
            <a:r>
              <a:rPr lang="en-US" sz="3600">
                <a:solidFill>
                  <a:srgbClr val="000000"/>
                </a:solidFill>
                <a:latin typeface="Times New Roman Bold"/>
              </a:rPr>
              <a:t>Classify data leakage level with machine learning</a:t>
            </a:r>
          </a:p>
        </p:txBody>
      </p:sp>
      <p:sp>
        <p:nvSpPr>
          <p:cNvPr name="TextBox 30" id="30"/>
          <p:cNvSpPr txBox="true"/>
          <p:nvPr/>
        </p:nvSpPr>
        <p:spPr>
          <a:xfrm rot="0">
            <a:off x="10392853" y="777597"/>
            <a:ext cx="6866447" cy="1327785"/>
          </a:xfrm>
          <a:prstGeom prst="rect">
            <a:avLst/>
          </a:prstGeom>
        </p:spPr>
        <p:txBody>
          <a:bodyPr anchor="t" rtlCol="false" tIns="0" lIns="0" bIns="0" rIns="0">
            <a:spAutoFit/>
          </a:bodyPr>
          <a:lstStyle/>
          <a:p>
            <a:pPr>
              <a:lnSpc>
                <a:spcPts val="5040"/>
              </a:lnSpc>
            </a:pPr>
            <a:r>
              <a:rPr lang="en-US" sz="3600">
                <a:solidFill>
                  <a:srgbClr val="000000"/>
                </a:solidFill>
                <a:latin typeface="Times New Roman Bold"/>
              </a:rPr>
              <a:t>Abnormal Login Analysis for Email-Based DLP Systems</a:t>
            </a:r>
          </a:p>
        </p:txBody>
      </p:sp>
      <p:sp>
        <p:nvSpPr>
          <p:cNvPr name="TextBox 31" id="31"/>
          <p:cNvSpPr txBox="true"/>
          <p:nvPr/>
        </p:nvSpPr>
        <p:spPr>
          <a:xfrm rot="0">
            <a:off x="1028700" y="7254688"/>
            <a:ext cx="6865481" cy="1327785"/>
          </a:xfrm>
          <a:prstGeom prst="rect">
            <a:avLst/>
          </a:prstGeom>
        </p:spPr>
        <p:txBody>
          <a:bodyPr anchor="t" rtlCol="false" tIns="0" lIns="0" bIns="0" rIns="0">
            <a:spAutoFit/>
          </a:bodyPr>
          <a:lstStyle/>
          <a:p>
            <a:pPr algn="r">
              <a:lnSpc>
                <a:spcPts val="5040"/>
              </a:lnSpc>
            </a:pPr>
            <a:r>
              <a:rPr lang="en-US" sz="3600">
                <a:solidFill>
                  <a:srgbClr val="000000"/>
                </a:solidFill>
                <a:latin typeface="Times New Roman Bold"/>
              </a:rPr>
              <a:t>Utilizing NLP Techniques for Content Analysis in Email Systems</a:t>
            </a:r>
          </a:p>
        </p:txBody>
      </p:sp>
      <p:sp>
        <p:nvSpPr>
          <p:cNvPr name="TextBox 32" id="32"/>
          <p:cNvSpPr txBox="true"/>
          <p:nvPr/>
        </p:nvSpPr>
        <p:spPr>
          <a:xfrm rot="0">
            <a:off x="13391375" y="4023157"/>
            <a:ext cx="5496491" cy="1965960"/>
          </a:xfrm>
          <a:prstGeom prst="rect">
            <a:avLst/>
          </a:prstGeom>
        </p:spPr>
        <p:txBody>
          <a:bodyPr anchor="t" rtlCol="false" tIns="0" lIns="0" bIns="0" rIns="0">
            <a:spAutoFit/>
          </a:bodyPr>
          <a:lstStyle/>
          <a:p>
            <a:pPr>
              <a:lnSpc>
                <a:spcPts val="5040"/>
              </a:lnSpc>
            </a:pPr>
            <a:r>
              <a:rPr lang="en-US" sz="3600">
                <a:solidFill>
                  <a:srgbClr val="000000"/>
                </a:solidFill>
                <a:latin typeface="Times New Roman Bold"/>
              </a:rPr>
              <a:t>Natural Language Processing for Phishing Email Detection</a:t>
            </a:r>
          </a:p>
        </p:txBody>
      </p:sp>
      <p:sp>
        <p:nvSpPr>
          <p:cNvPr name="TextBox 33" id="33"/>
          <p:cNvSpPr txBox="true"/>
          <p:nvPr/>
        </p:nvSpPr>
        <p:spPr>
          <a:xfrm rot="0">
            <a:off x="11937210" y="6225451"/>
            <a:ext cx="5952996" cy="1165231"/>
          </a:xfrm>
          <a:prstGeom prst="rect">
            <a:avLst/>
          </a:prstGeom>
        </p:spPr>
        <p:txBody>
          <a:bodyPr anchor="t" rtlCol="false" tIns="0" lIns="0" bIns="0" rIns="0">
            <a:spAutoFit/>
          </a:bodyPr>
          <a:lstStyle/>
          <a:p>
            <a:pPr>
              <a:lnSpc>
                <a:spcPts val="2980"/>
              </a:lnSpc>
            </a:pPr>
            <a:r>
              <a:rPr lang="en-US" sz="2504">
                <a:solidFill>
                  <a:srgbClr val="000000"/>
                </a:solidFill>
                <a:latin typeface="Times New Roman"/>
              </a:rPr>
              <a:t>Identify phishing attempts in emails and take actions to protect against email-based threats</a:t>
            </a:r>
          </a:p>
        </p:txBody>
      </p:sp>
      <p:sp>
        <p:nvSpPr>
          <p:cNvPr name="TextBox 34" id="34"/>
          <p:cNvSpPr txBox="true"/>
          <p:nvPr/>
        </p:nvSpPr>
        <p:spPr>
          <a:xfrm rot="0">
            <a:off x="10392853" y="2236139"/>
            <a:ext cx="7182870" cy="793756"/>
          </a:xfrm>
          <a:prstGeom prst="rect">
            <a:avLst/>
          </a:prstGeom>
        </p:spPr>
        <p:txBody>
          <a:bodyPr anchor="t" rtlCol="false" tIns="0" lIns="0" bIns="0" rIns="0">
            <a:spAutoFit/>
          </a:bodyPr>
          <a:lstStyle/>
          <a:p>
            <a:pPr>
              <a:lnSpc>
                <a:spcPts val="2980"/>
              </a:lnSpc>
            </a:pPr>
            <a:r>
              <a:rPr lang="en-US" sz="2504">
                <a:solidFill>
                  <a:srgbClr val="000000"/>
                </a:solidFill>
                <a:latin typeface="Times New Roman"/>
              </a:rPr>
              <a:t>Detect unusual logins in email systems and respond with alerts or additional security measures.</a:t>
            </a:r>
          </a:p>
        </p:txBody>
      </p:sp>
      <p:sp>
        <p:nvSpPr>
          <p:cNvPr name="TextBox 35" id="35"/>
          <p:cNvSpPr txBox="true"/>
          <p:nvPr/>
        </p:nvSpPr>
        <p:spPr>
          <a:xfrm rot="0">
            <a:off x="-368278" y="4263281"/>
            <a:ext cx="5350703" cy="1536706"/>
          </a:xfrm>
          <a:prstGeom prst="rect">
            <a:avLst/>
          </a:prstGeom>
        </p:spPr>
        <p:txBody>
          <a:bodyPr anchor="t" rtlCol="false" tIns="0" lIns="0" bIns="0" rIns="0">
            <a:spAutoFit/>
          </a:bodyPr>
          <a:lstStyle/>
          <a:p>
            <a:pPr algn="r">
              <a:lnSpc>
                <a:spcPts val="2980"/>
              </a:lnSpc>
            </a:pPr>
            <a:r>
              <a:rPr lang="en-US" sz="2504">
                <a:solidFill>
                  <a:srgbClr val="000000"/>
                </a:solidFill>
                <a:latin typeface="Times New Roman"/>
              </a:rPr>
              <a:t>Classify the severity of data leakage incidents using machine learning to prioritize responses and minimize damage</a:t>
            </a:r>
          </a:p>
        </p:txBody>
      </p:sp>
      <p:sp>
        <p:nvSpPr>
          <p:cNvPr name="TextBox 36" id="36"/>
          <p:cNvSpPr txBox="true"/>
          <p:nvPr/>
        </p:nvSpPr>
        <p:spPr>
          <a:xfrm rot="0">
            <a:off x="1501882" y="8670103"/>
            <a:ext cx="6869504" cy="793756"/>
          </a:xfrm>
          <a:prstGeom prst="rect">
            <a:avLst/>
          </a:prstGeom>
        </p:spPr>
        <p:txBody>
          <a:bodyPr anchor="t" rtlCol="false" tIns="0" lIns="0" bIns="0" rIns="0">
            <a:spAutoFit/>
          </a:bodyPr>
          <a:lstStyle/>
          <a:p>
            <a:pPr algn="r">
              <a:lnSpc>
                <a:spcPts val="2980"/>
              </a:lnSpc>
            </a:pPr>
            <a:r>
              <a:rPr lang="en-US" sz="2504">
                <a:solidFill>
                  <a:srgbClr val="000000"/>
                </a:solidFill>
                <a:latin typeface="Times New Roman"/>
              </a:rPr>
              <a:t>Automatically analyze email content using NLP to identify sensitive information, patterns</a:t>
            </a:r>
          </a:p>
        </p:txBody>
      </p:sp>
      <p:grpSp>
        <p:nvGrpSpPr>
          <p:cNvPr name="Group 37" id="37"/>
          <p:cNvGrpSpPr/>
          <p:nvPr/>
        </p:nvGrpSpPr>
        <p:grpSpPr>
          <a:xfrm rot="0">
            <a:off x="15736799" y="5958037"/>
            <a:ext cx="5622271" cy="4919487"/>
            <a:chOff x="0" y="0"/>
            <a:chExt cx="812800" cy="711200"/>
          </a:xfrm>
        </p:grpSpPr>
        <p:sp>
          <p:nvSpPr>
            <p:cNvPr name="Freeform 38" id="3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39" id="3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40" id="40"/>
          <p:cNvGrpSpPr/>
          <p:nvPr/>
        </p:nvGrpSpPr>
        <p:grpSpPr>
          <a:xfrm rot="-10800000">
            <a:off x="15943291" y="7774589"/>
            <a:ext cx="2020733" cy="1768142"/>
            <a:chOff x="0" y="0"/>
            <a:chExt cx="812800" cy="711200"/>
          </a:xfrm>
        </p:grpSpPr>
        <p:sp>
          <p:nvSpPr>
            <p:cNvPr name="Freeform 41" id="4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42" id="4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43" id="43"/>
          <p:cNvGrpSpPr/>
          <p:nvPr/>
        </p:nvGrpSpPr>
        <p:grpSpPr>
          <a:xfrm rot="0">
            <a:off x="15859411" y="8670103"/>
            <a:ext cx="997288" cy="872627"/>
            <a:chOff x="0" y="0"/>
            <a:chExt cx="812800" cy="711200"/>
          </a:xfrm>
        </p:grpSpPr>
        <p:sp>
          <p:nvSpPr>
            <p:cNvPr name="Freeform 44" id="4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5" id="4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46" id="46"/>
          <p:cNvSpPr txBox="true"/>
          <p:nvPr/>
        </p:nvSpPr>
        <p:spPr>
          <a:xfrm rot="0">
            <a:off x="933450" y="853797"/>
            <a:ext cx="6586606"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SUB-OBJECTIVE </a:t>
            </a:r>
          </a:p>
        </p:txBody>
      </p:sp>
      <p:sp>
        <p:nvSpPr>
          <p:cNvPr name="Freeform 47" id="47"/>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10"/>
            <a:stretch>
              <a:fillRect l="0" t="0" r="0" b="0"/>
            </a:stretch>
          </a:blipFill>
        </p:spPr>
      </p:sp>
      <p:sp>
        <p:nvSpPr>
          <p:cNvPr name="TextBox 48" id="48"/>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DATASET</a:t>
            </a: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3" id="13"/>
          <p:cNvSpPr/>
          <p:nvPr/>
        </p:nvSpPr>
        <p:spPr>
          <a:xfrm flipH="false" flipV="false" rot="0">
            <a:off x="1558705" y="2002848"/>
            <a:ext cx="6181864" cy="6281304"/>
          </a:xfrm>
          <a:custGeom>
            <a:avLst/>
            <a:gdLst/>
            <a:ahLst/>
            <a:cxnLst/>
            <a:rect r="r" b="b" t="t" l="l"/>
            <a:pathLst>
              <a:path h="6281304" w="6181864">
                <a:moveTo>
                  <a:pt x="0" y="0"/>
                </a:moveTo>
                <a:lnTo>
                  <a:pt x="6181864" y="0"/>
                </a:lnTo>
                <a:lnTo>
                  <a:pt x="6181864" y="6281304"/>
                </a:lnTo>
                <a:lnTo>
                  <a:pt x="0" y="6281304"/>
                </a:lnTo>
                <a:lnTo>
                  <a:pt x="0" y="0"/>
                </a:lnTo>
                <a:close/>
              </a:path>
            </a:pathLst>
          </a:custGeom>
          <a:blipFill>
            <a:blip r:embed="rId3"/>
            <a:stretch>
              <a:fillRect l="0" t="0" r="0" b="0"/>
            </a:stretch>
          </a:blipFill>
        </p:spPr>
      </p:sp>
      <p:sp>
        <p:nvSpPr>
          <p:cNvPr name="Freeform 14" id="14"/>
          <p:cNvSpPr/>
          <p:nvPr/>
        </p:nvSpPr>
        <p:spPr>
          <a:xfrm flipH="false" flipV="false" rot="0">
            <a:off x="8686025" y="2136268"/>
            <a:ext cx="7050773" cy="6014464"/>
          </a:xfrm>
          <a:custGeom>
            <a:avLst/>
            <a:gdLst/>
            <a:ahLst/>
            <a:cxnLst/>
            <a:rect r="r" b="b" t="t" l="l"/>
            <a:pathLst>
              <a:path h="6014464" w="7050773">
                <a:moveTo>
                  <a:pt x="0" y="0"/>
                </a:moveTo>
                <a:lnTo>
                  <a:pt x="7050774" y="0"/>
                </a:lnTo>
                <a:lnTo>
                  <a:pt x="7050774" y="6014464"/>
                </a:lnTo>
                <a:lnTo>
                  <a:pt x="0" y="6014464"/>
                </a:lnTo>
                <a:lnTo>
                  <a:pt x="0" y="0"/>
                </a:lnTo>
                <a:close/>
              </a:path>
            </a:pathLst>
          </a:custGeom>
          <a:blipFill>
            <a:blip r:embed="rId4"/>
            <a:stretch>
              <a:fillRect l="0" t="0" r="0" b="0"/>
            </a:stretch>
          </a:blipFill>
        </p:spPr>
      </p:sp>
      <p:sp>
        <p:nvSpPr>
          <p:cNvPr name="TextBox 15" id="15"/>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6" id="16"/>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2588128" y="1513776"/>
            <a:ext cx="12211162" cy="7041021"/>
          </a:xfrm>
          <a:custGeom>
            <a:avLst/>
            <a:gdLst/>
            <a:ahLst/>
            <a:cxnLst/>
            <a:rect r="r" b="b" t="t" l="l"/>
            <a:pathLst>
              <a:path h="7041021" w="12211162">
                <a:moveTo>
                  <a:pt x="0" y="0"/>
                </a:moveTo>
                <a:lnTo>
                  <a:pt x="12211162" y="0"/>
                </a:lnTo>
                <a:lnTo>
                  <a:pt x="12211162" y="7041022"/>
                </a:lnTo>
                <a:lnTo>
                  <a:pt x="0" y="7041022"/>
                </a:lnTo>
                <a:lnTo>
                  <a:pt x="0" y="0"/>
                </a:lnTo>
                <a:close/>
              </a:path>
            </a:pathLst>
          </a:custGeom>
          <a:blipFill>
            <a:blip r:embed="rId3"/>
            <a:stretch>
              <a:fillRect l="0" t="-506" r="0" b="-506"/>
            </a:stretch>
          </a:blipFill>
        </p:spPr>
      </p:sp>
      <p:sp>
        <p:nvSpPr>
          <p:cNvPr name="TextBox 25" id="25"/>
          <p:cNvSpPr txBox="true"/>
          <p:nvPr/>
        </p:nvSpPr>
        <p:spPr>
          <a:xfrm rot="0">
            <a:off x="5952235" y="48647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CODE</a:t>
            </a:r>
          </a:p>
        </p:txBody>
      </p:sp>
      <p:sp>
        <p:nvSpPr>
          <p:cNvPr name="TextBox 26" id="2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7" id="2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
        <p:nvSpPr>
          <p:cNvPr name="TextBox 28" id="28"/>
          <p:cNvSpPr txBox="true"/>
          <p:nvPr/>
        </p:nvSpPr>
        <p:spPr>
          <a:xfrm rot="0">
            <a:off x="2907890" y="8727083"/>
            <a:ext cx="112170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Load The Model</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5943291" y="7774589"/>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59411" y="8670103"/>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4871933" y="-2900923"/>
            <a:ext cx="5622271" cy="4919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3079" y="250422"/>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750338" y="0"/>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0" y="0"/>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4" id="24"/>
          <p:cNvSpPr/>
          <p:nvPr/>
        </p:nvSpPr>
        <p:spPr>
          <a:xfrm flipH="false" flipV="false" rot="0">
            <a:off x="2393617" y="1647967"/>
            <a:ext cx="11699902" cy="7726350"/>
          </a:xfrm>
          <a:custGeom>
            <a:avLst/>
            <a:gdLst/>
            <a:ahLst/>
            <a:cxnLst/>
            <a:rect r="r" b="b" t="t" l="l"/>
            <a:pathLst>
              <a:path h="7726350" w="11699902">
                <a:moveTo>
                  <a:pt x="0" y="0"/>
                </a:moveTo>
                <a:lnTo>
                  <a:pt x="11699902" y="0"/>
                </a:lnTo>
                <a:lnTo>
                  <a:pt x="11699902" y="7726350"/>
                </a:lnTo>
                <a:lnTo>
                  <a:pt x="0" y="7726350"/>
                </a:lnTo>
                <a:lnTo>
                  <a:pt x="0" y="0"/>
                </a:lnTo>
                <a:close/>
              </a:path>
            </a:pathLst>
          </a:custGeom>
          <a:blipFill>
            <a:blip r:embed="rId3"/>
            <a:stretch>
              <a:fillRect l="0" t="0" r="0" b="0"/>
            </a:stretch>
          </a:blipFill>
        </p:spPr>
      </p:sp>
      <p:sp>
        <p:nvSpPr>
          <p:cNvPr name="TextBox 25" id="25"/>
          <p:cNvSpPr txBox="true"/>
          <p:nvPr/>
        </p:nvSpPr>
        <p:spPr>
          <a:xfrm rot="0">
            <a:off x="5952235" y="48647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CODE</a:t>
            </a:r>
          </a:p>
        </p:txBody>
      </p:sp>
      <p:sp>
        <p:nvSpPr>
          <p:cNvPr name="TextBox 26" id="26"/>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27" id="27"/>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317791" y="1875910"/>
            <a:ext cx="14337843" cy="6535180"/>
          </a:xfrm>
          <a:custGeom>
            <a:avLst/>
            <a:gdLst/>
            <a:ahLst/>
            <a:cxnLst/>
            <a:rect r="r" b="b" t="t" l="l"/>
            <a:pathLst>
              <a:path h="6535180" w="14337843">
                <a:moveTo>
                  <a:pt x="0" y="0"/>
                </a:moveTo>
                <a:lnTo>
                  <a:pt x="14337843" y="0"/>
                </a:lnTo>
                <a:lnTo>
                  <a:pt x="14337843" y="6535180"/>
                </a:lnTo>
                <a:lnTo>
                  <a:pt x="0" y="6535180"/>
                </a:lnTo>
                <a:lnTo>
                  <a:pt x="0" y="0"/>
                </a:lnTo>
                <a:close/>
              </a:path>
            </a:pathLst>
          </a:custGeom>
          <a:blipFill>
            <a:blip r:embed="rId3"/>
            <a:stretch>
              <a:fillRect l="0" t="0" r="0" b="0"/>
            </a:stretch>
          </a:blipFill>
        </p:spPr>
      </p:sp>
      <p:sp>
        <p:nvSpPr>
          <p:cNvPr name="TextBox 13" id="13"/>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
        <p:nvSpPr>
          <p:cNvPr name="TextBox 16" id="16"/>
          <p:cNvSpPr txBox="true"/>
          <p:nvPr/>
        </p:nvSpPr>
        <p:spPr>
          <a:xfrm rot="0">
            <a:off x="2907890" y="8727083"/>
            <a:ext cx="112170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Leakage Level</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274969" y="1981794"/>
            <a:ext cx="14601915" cy="6651374"/>
          </a:xfrm>
          <a:custGeom>
            <a:avLst/>
            <a:gdLst/>
            <a:ahLst/>
            <a:cxnLst/>
            <a:rect r="r" b="b" t="t" l="l"/>
            <a:pathLst>
              <a:path h="6651374" w="14601915">
                <a:moveTo>
                  <a:pt x="0" y="0"/>
                </a:moveTo>
                <a:lnTo>
                  <a:pt x="14601916" y="0"/>
                </a:lnTo>
                <a:lnTo>
                  <a:pt x="14601916" y="6651373"/>
                </a:lnTo>
                <a:lnTo>
                  <a:pt x="0" y="6651373"/>
                </a:lnTo>
                <a:lnTo>
                  <a:pt x="0" y="0"/>
                </a:lnTo>
                <a:close/>
              </a:path>
            </a:pathLst>
          </a:custGeom>
          <a:blipFill>
            <a:blip r:embed="rId3"/>
            <a:stretch>
              <a:fillRect l="0" t="0" r="0" b="0"/>
            </a:stretch>
          </a:blipFill>
        </p:spPr>
      </p:sp>
      <p:sp>
        <p:nvSpPr>
          <p:cNvPr name="TextBox 13" id="13"/>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14" id="14"/>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307666" y="6066951"/>
            <a:ext cx="7672669"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10800000">
            <a:off x="-3067113" y="-179028"/>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6721430" y="701820"/>
            <a:ext cx="3114134" cy="272486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16721430" y="3347730"/>
            <a:ext cx="3085910" cy="2700171"/>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4700697" y="-109596"/>
            <a:ext cx="4041467" cy="353628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844545" y="701820"/>
            <a:ext cx="2020733" cy="1768142"/>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5255224" y="7980148"/>
            <a:ext cx="2020733" cy="176814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0" id="2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2039445" y="716487"/>
            <a:ext cx="997288" cy="87262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3" id="2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5171344" y="8875662"/>
            <a:ext cx="997288" cy="872627"/>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6" id="2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7838756" y="4792609"/>
            <a:ext cx="2610488"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DEMO</a:t>
            </a:r>
          </a:p>
        </p:txBody>
      </p:sp>
      <p:sp>
        <p:nvSpPr>
          <p:cNvPr name="Freeform 28" id="28"/>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29" id="29"/>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30" id="30"/>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1028700" y="745241"/>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REFERENCES</a:t>
            </a:r>
          </a:p>
        </p:txBody>
      </p:sp>
      <p:sp>
        <p:nvSpPr>
          <p:cNvPr name="Freeform 12" id="1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TextBox 13" id="13"/>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4" id="14"/>
          <p:cNvSpPr txBox="true"/>
          <p:nvPr/>
        </p:nvSpPr>
        <p:spPr>
          <a:xfrm rot="0">
            <a:off x="649186" y="2043584"/>
            <a:ext cx="17638814" cy="6329046"/>
          </a:xfrm>
          <a:prstGeom prst="rect">
            <a:avLst/>
          </a:prstGeom>
        </p:spPr>
        <p:txBody>
          <a:bodyPr anchor="t" rtlCol="false" tIns="0" lIns="0" bIns="0" rIns="0">
            <a:spAutoFit/>
          </a:bodyPr>
          <a:lstStyle/>
          <a:p>
            <a:pPr>
              <a:lnSpc>
                <a:spcPts val="4899"/>
              </a:lnSpc>
            </a:pPr>
          </a:p>
          <a:p>
            <a:pPr>
              <a:lnSpc>
                <a:spcPts val="4059"/>
              </a:lnSpc>
            </a:pPr>
            <a:r>
              <a:rPr lang="en-US" sz="2899">
                <a:solidFill>
                  <a:srgbClr val="000000"/>
                </a:solidFill>
                <a:latin typeface="Times New Roman"/>
              </a:rPr>
              <a:t>[1] </a:t>
            </a:r>
            <a:r>
              <a:rPr lang="en-US" sz="2899">
                <a:solidFill>
                  <a:srgbClr val="000000"/>
                </a:solidFill>
                <a:latin typeface="Times New Roman"/>
              </a:rPr>
              <a:t>Andersson, S. (2023). Problems in information classification: insights from practice. Information and Computer Security, 31(4), 449–462. https://doi.org/10.1108/ics-10-2022-0163</a:t>
            </a:r>
          </a:p>
          <a:p>
            <a:pPr>
              <a:lnSpc>
                <a:spcPts val="4059"/>
              </a:lnSpc>
            </a:pPr>
          </a:p>
          <a:p>
            <a:pPr>
              <a:lnSpc>
                <a:spcPts val="4059"/>
              </a:lnSpc>
            </a:pPr>
            <a:r>
              <a:rPr lang="en-US" sz="2899">
                <a:solidFill>
                  <a:srgbClr val="000000"/>
                </a:solidFill>
                <a:latin typeface="Times New Roman"/>
              </a:rPr>
              <a:t>[2] </a:t>
            </a:r>
            <a:r>
              <a:rPr lang="en-US" sz="2899">
                <a:solidFill>
                  <a:srgbClr val="000000"/>
                </a:solidFill>
                <a:latin typeface="Times New Roman"/>
              </a:rPr>
              <a:t>big data classification Latest Research Papers. (n.d.). Sciencegate.App. Retrieved November 3, 2023, from https://www.sciencegate.app/keyword/744391</a:t>
            </a:r>
          </a:p>
          <a:p>
            <a:pPr>
              <a:lnSpc>
                <a:spcPts val="4059"/>
              </a:lnSpc>
            </a:pPr>
          </a:p>
          <a:p>
            <a:pPr>
              <a:lnSpc>
                <a:spcPts val="4059"/>
              </a:lnSpc>
            </a:pPr>
            <a:r>
              <a:rPr lang="en-US" sz="2899">
                <a:solidFill>
                  <a:srgbClr val="000000"/>
                </a:solidFill>
                <a:latin typeface="Times New Roman"/>
              </a:rPr>
              <a:t>[3] </a:t>
            </a:r>
            <a:r>
              <a:rPr lang="en-US" sz="2899">
                <a:solidFill>
                  <a:srgbClr val="000000"/>
                </a:solidFill>
                <a:latin typeface="Times New Roman"/>
              </a:rPr>
              <a:t>Email &amp; document classification. (n.d.). Dataclassification.com. Retrieved November 3, 2023, from https://www.dataclassification.com/solutions/email-document-classification/</a:t>
            </a:r>
          </a:p>
          <a:p>
            <a:pPr>
              <a:lnSpc>
                <a:spcPts val="4059"/>
              </a:lnSpc>
            </a:pPr>
          </a:p>
          <a:p>
            <a:pPr>
              <a:lnSpc>
                <a:spcPts val="4059"/>
              </a:lnSpc>
            </a:pPr>
            <a:r>
              <a:rPr lang="en-US" sz="2899">
                <a:solidFill>
                  <a:srgbClr val="000000"/>
                </a:solidFill>
                <a:latin typeface="Times New Roman"/>
              </a:rPr>
              <a:t>[4] </a:t>
            </a:r>
            <a:r>
              <a:rPr lang="en-US" sz="2899">
                <a:solidFill>
                  <a:srgbClr val="000000"/>
                </a:solidFill>
                <a:latin typeface="Times New Roman"/>
              </a:rPr>
              <a:t>(N.d.). Researchgate.net. Retrieved November 3, 2023, from https://www.researchgate.net/publication/320549282_Data_Classification_Using_Machine_Learning_Approach</a:t>
            </a:r>
          </a:p>
        </p:txBody>
      </p:sp>
      <p:sp>
        <p:nvSpPr>
          <p:cNvPr name="TextBox 15" id="15"/>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3" id="3"/>
          <p:cNvGrpSpPr/>
          <p:nvPr/>
        </p:nvGrpSpPr>
        <p:grpSpPr>
          <a:xfrm rot="0">
            <a:off x="15736799" y="5958037"/>
            <a:ext cx="5622271" cy="4919487"/>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5943291" y="7774589"/>
            <a:ext cx="2020733" cy="176814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59411" y="8670103"/>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2" id="12"/>
          <p:cNvSpPr/>
          <p:nvPr/>
        </p:nvSpPr>
        <p:spPr>
          <a:xfrm flipH="false" flipV="false" rot="0">
            <a:off x="2483180" y="1506798"/>
            <a:ext cx="12732973" cy="8098610"/>
          </a:xfrm>
          <a:custGeom>
            <a:avLst/>
            <a:gdLst/>
            <a:ahLst/>
            <a:cxnLst/>
            <a:rect r="r" b="b" t="t" l="l"/>
            <a:pathLst>
              <a:path h="8098610" w="12732973">
                <a:moveTo>
                  <a:pt x="0" y="0"/>
                </a:moveTo>
                <a:lnTo>
                  <a:pt x="12732973" y="0"/>
                </a:lnTo>
                <a:lnTo>
                  <a:pt x="12732973" y="8098610"/>
                </a:lnTo>
                <a:lnTo>
                  <a:pt x="0" y="8098610"/>
                </a:lnTo>
                <a:lnTo>
                  <a:pt x="0" y="0"/>
                </a:lnTo>
                <a:close/>
              </a:path>
            </a:pathLst>
          </a:custGeom>
          <a:blipFill>
            <a:blip r:embed="rId3"/>
            <a:stretch>
              <a:fillRect l="0" t="-3028" r="0" b="-1496"/>
            </a:stretch>
          </a:blipFill>
        </p:spPr>
      </p:sp>
      <p:sp>
        <p:nvSpPr>
          <p:cNvPr name="TextBox 13" id="13"/>
          <p:cNvSpPr txBox="true"/>
          <p:nvPr/>
        </p:nvSpPr>
        <p:spPr>
          <a:xfrm rot="0">
            <a:off x="5952235" y="479495"/>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GANNT CHART</a:t>
            </a:r>
          </a:p>
        </p:txBody>
      </p:sp>
      <p:sp>
        <p:nvSpPr>
          <p:cNvPr name="TextBox 14" id="1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468898" y="6538763"/>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7259300" y="0"/>
            <a:ext cx="2020733" cy="176814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6588943" y="261644"/>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12" id="12"/>
          <p:cNvGrpSpPr/>
          <p:nvPr/>
        </p:nvGrpSpPr>
        <p:grpSpPr>
          <a:xfrm rot="0">
            <a:off x="1052362" y="1945651"/>
            <a:ext cx="4622124" cy="6617725"/>
            <a:chOff x="0" y="0"/>
            <a:chExt cx="7115677" cy="10187870"/>
          </a:xfrm>
        </p:grpSpPr>
        <p:sp>
          <p:nvSpPr>
            <p:cNvPr name="Freeform 13" id="13"/>
            <p:cNvSpPr/>
            <p:nvPr/>
          </p:nvSpPr>
          <p:spPr>
            <a:xfrm flipH="false" flipV="false" rot="0">
              <a:off x="0" y="0"/>
              <a:ext cx="7115677" cy="10187870"/>
            </a:xfrm>
            <a:custGeom>
              <a:avLst/>
              <a:gdLst/>
              <a:ahLst/>
              <a:cxnLst/>
              <a:rect r="r" b="b" t="t" l="l"/>
              <a:pathLst>
                <a:path h="10187870" w="7115677">
                  <a:moveTo>
                    <a:pt x="0" y="9671684"/>
                  </a:moveTo>
                  <a:lnTo>
                    <a:pt x="0" y="516185"/>
                  </a:lnTo>
                  <a:cubicBezTo>
                    <a:pt x="0" y="230925"/>
                    <a:pt x="241933" y="0"/>
                    <a:pt x="540791" y="0"/>
                  </a:cubicBezTo>
                  <a:lnTo>
                    <a:pt x="6574885" y="0"/>
                  </a:lnTo>
                  <a:cubicBezTo>
                    <a:pt x="6873744" y="0"/>
                    <a:pt x="7115677" y="232283"/>
                    <a:pt x="7115677" y="516185"/>
                  </a:cubicBezTo>
                  <a:lnTo>
                    <a:pt x="7115677" y="9671684"/>
                  </a:lnTo>
                  <a:cubicBezTo>
                    <a:pt x="7115677" y="9956944"/>
                    <a:pt x="6873744" y="10187870"/>
                    <a:pt x="6574885" y="10187870"/>
                  </a:cubicBezTo>
                  <a:lnTo>
                    <a:pt x="540791" y="10187870"/>
                  </a:lnTo>
                  <a:cubicBezTo>
                    <a:pt x="243356" y="10187870"/>
                    <a:pt x="0" y="9956944"/>
                    <a:pt x="0" y="9671684"/>
                  </a:cubicBezTo>
                  <a:close/>
                </a:path>
              </a:pathLst>
            </a:custGeom>
            <a:solidFill>
              <a:srgbClr val="5CB7EB"/>
            </a:solidFill>
            <a:ln w="12700">
              <a:solidFill>
                <a:srgbClr val="000000"/>
              </a:solidFill>
            </a:ln>
          </p:spPr>
        </p:sp>
      </p:grpSp>
      <p:sp>
        <p:nvSpPr>
          <p:cNvPr name="TextBox 14" id="14"/>
          <p:cNvSpPr txBox="true"/>
          <p:nvPr/>
        </p:nvSpPr>
        <p:spPr>
          <a:xfrm rot="0">
            <a:off x="1052362" y="592045"/>
            <a:ext cx="9450335"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COMMERCIALIZATION</a:t>
            </a:r>
          </a:p>
        </p:txBody>
      </p:sp>
      <p:sp>
        <p:nvSpPr>
          <p:cNvPr name="TextBox 15" id="15"/>
          <p:cNvSpPr txBox="true"/>
          <p:nvPr/>
        </p:nvSpPr>
        <p:spPr>
          <a:xfrm rot="0">
            <a:off x="4882144" y="9654902"/>
            <a:ext cx="8600566"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name="TextBox 16" id="16"/>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grpSp>
        <p:nvGrpSpPr>
          <p:cNvPr name="Group 17" id="17"/>
          <p:cNvGrpSpPr/>
          <p:nvPr/>
        </p:nvGrpSpPr>
        <p:grpSpPr>
          <a:xfrm rot="0">
            <a:off x="6864410" y="1945651"/>
            <a:ext cx="4623471" cy="6617725"/>
            <a:chOff x="0" y="0"/>
            <a:chExt cx="7117750" cy="10187870"/>
          </a:xfrm>
        </p:grpSpPr>
        <p:sp>
          <p:nvSpPr>
            <p:cNvPr name="Freeform 18" id="18"/>
            <p:cNvSpPr/>
            <p:nvPr/>
          </p:nvSpPr>
          <p:spPr>
            <a:xfrm flipH="false" flipV="false" rot="0">
              <a:off x="0" y="0"/>
              <a:ext cx="7117750" cy="10187870"/>
            </a:xfrm>
            <a:custGeom>
              <a:avLst/>
              <a:gdLst/>
              <a:ahLst/>
              <a:cxnLst/>
              <a:rect r="r" b="b" t="t" l="l"/>
              <a:pathLst>
                <a:path h="10187870" w="7117750">
                  <a:moveTo>
                    <a:pt x="0" y="9671684"/>
                  </a:moveTo>
                  <a:lnTo>
                    <a:pt x="0" y="516185"/>
                  </a:lnTo>
                  <a:cubicBezTo>
                    <a:pt x="0" y="230925"/>
                    <a:pt x="242004" y="0"/>
                    <a:pt x="540949" y="0"/>
                  </a:cubicBezTo>
                  <a:lnTo>
                    <a:pt x="6576802" y="0"/>
                  </a:lnTo>
                  <a:cubicBezTo>
                    <a:pt x="6875747" y="0"/>
                    <a:pt x="7117750" y="232283"/>
                    <a:pt x="7117750" y="516185"/>
                  </a:cubicBezTo>
                  <a:lnTo>
                    <a:pt x="7117750" y="9671684"/>
                  </a:lnTo>
                  <a:cubicBezTo>
                    <a:pt x="7117750" y="9956944"/>
                    <a:pt x="6875747" y="10187870"/>
                    <a:pt x="6576802" y="10187870"/>
                  </a:cubicBezTo>
                  <a:lnTo>
                    <a:pt x="540949" y="10187870"/>
                  </a:lnTo>
                  <a:cubicBezTo>
                    <a:pt x="243427" y="10187870"/>
                    <a:pt x="0" y="9956944"/>
                    <a:pt x="0" y="9671684"/>
                  </a:cubicBezTo>
                  <a:close/>
                </a:path>
              </a:pathLst>
            </a:custGeom>
            <a:solidFill>
              <a:srgbClr val="1255B6"/>
            </a:solidFill>
            <a:ln w="12700">
              <a:solidFill>
                <a:srgbClr val="000000"/>
              </a:solidFill>
            </a:ln>
          </p:spPr>
        </p:sp>
      </p:grpSp>
      <p:grpSp>
        <p:nvGrpSpPr>
          <p:cNvPr name="Group 19" id="19"/>
          <p:cNvGrpSpPr/>
          <p:nvPr/>
        </p:nvGrpSpPr>
        <p:grpSpPr>
          <a:xfrm rot="0">
            <a:off x="12492125" y="1945651"/>
            <a:ext cx="4588458" cy="6617725"/>
            <a:chOff x="0" y="0"/>
            <a:chExt cx="7063848" cy="10187870"/>
          </a:xfrm>
        </p:grpSpPr>
        <p:sp>
          <p:nvSpPr>
            <p:cNvPr name="Freeform 20" id="20"/>
            <p:cNvSpPr/>
            <p:nvPr/>
          </p:nvSpPr>
          <p:spPr>
            <a:xfrm flipH="false" flipV="false" rot="0">
              <a:off x="0" y="0"/>
              <a:ext cx="7063849" cy="10187870"/>
            </a:xfrm>
            <a:custGeom>
              <a:avLst/>
              <a:gdLst/>
              <a:ahLst/>
              <a:cxnLst/>
              <a:rect r="r" b="b" t="t" l="l"/>
              <a:pathLst>
                <a:path h="10187870" w="7063849">
                  <a:moveTo>
                    <a:pt x="0" y="9671684"/>
                  </a:moveTo>
                  <a:lnTo>
                    <a:pt x="0" y="516185"/>
                  </a:lnTo>
                  <a:cubicBezTo>
                    <a:pt x="0" y="230925"/>
                    <a:pt x="240171" y="0"/>
                    <a:pt x="536853" y="0"/>
                  </a:cubicBezTo>
                  <a:lnTo>
                    <a:pt x="6526996" y="0"/>
                  </a:lnTo>
                  <a:cubicBezTo>
                    <a:pt x="6823677" y="0"/>
                    <a:pt x="7063849" y="232283"/>
                    <a:pt x="7063849" y="516185"/>
                  </a:cubicBezTo>
                  <a:lnTo>
                    <a:pt x="7063849" y="9671684"/>
                  </a:lnTo>
                  <a:cubicBezTo>
                    <a:pt x="7063849" y="9956944"/>
                    <a:pt x="6823677" y="10187870"/>
                    <a:pt x="6526996" y="10187870"/>
                  </a:cubicBezTo>
                  <a:lnTo>
                    <a:pt x="536853" y="10187870"/>
                  </a:lnTo>
                  <a:cubicBezTo>
                    <a:pt x="241584" y="10187870"/>
                    <a:pt x="0" y="9956944"/>
                    <a:pt x="0" y="9671684"/>
                  </a:cubicBezTo>
                  <a:close/>
                </a:path>
              </a:pathLst>
            </a:custGeom>
            <a:solidFill>
              <a:srgbClr val="153669"/>
            </a:solidFill>
            <a:ln w="12700">
              <a:solidFill>
                <a:srgbClr val="000000"/>
              </a:solidFill>
            </a:ln>
          </p:spPr>
        </p:sp>
      </p:grpSp>
      <p:sp>
        <p:nvSpPr>
          <p:cNvPr name="TextBox 21" id="21"/>
          <p:cNvSpPr txBox="true"/>
          <p:nvPr/>
        </p:nvSpPr>
        <p:spPr>
          <a:xfrm rot="0">
            <a:off x="1246234" y="4128453"/>
            <a:ext cx="3818275" cy="1963420"/>
          </a:xfrm>
          <a:prstGeom prst="rect">
            <a:avLst/>
          </a:prstGeom>
        </p:spPr>
        <p:txBody>
          <a:bodyPr anchor="t" rtlCol="false" tIns="0" lIns="0" bIns="0" rIns="0">
            <a:spAutoFit/>
          </a:bodyPr>
          <a:lstStyle/>
          <a:p>
            <a:pPr>
              <a:lnSpc>
                <a:spcPts val="3080"/>
              </a:lnSpc>
            </a:pPr>
          </a:p>
          <a:p>
            <a:pPr marL="474981" indent="-237491" lvl="1">
              <a:lnSpc>
                <a:spcPts val="3080"/>
              </a:lnSpc>
              <a:buFont typeface="Arial"/>
              <a:buChar char="•"/>
            </a:pPr>
            <a:r>
              <a:rPr lang="en-US" sz="2200">
                <a:solidFill>
                  <a:srgbClr val="FFFFFF"/>
                </a:solidFill>
                <a:latin typeface="Canva Sans"/>
              </a:rPr>
              <a:t>Basic Email Security                   </a:t>
            </a:r>
          </a:p>
          <a:p>
            <a:pPr marL="474981" indent="-237491" lvl="1">
              <a:lnSpc>
                <a:spcPts val="3080"/>
              </a:lnSpc>
              <a:buFont typeface="Arial"/>
              <a:buChar char="•"/>
            </a:pPr>
            <a:r>
              <a:rPr lang="en-US" sz="2200">
                <a:solidFill>
                  <a:srgbClr val="FFFFFF"/>
                </a:solidFill>
                <a:latin typeface="Canva Sans"/>
              </a:rPr>
              <a:t>Abnormal Login Analysis          </a:t>
            </a:r>
          </a:p>
          <a:p>
            <a:pPr marL="474981" indent="-237491" lvl="1">
              <a:lnSpc>
                <a:spcPts val="3080"/>
              </a:lnSpc>
              <a:buFont typeface="Arial"/>
              <a:buChar char="•"/>
            </a:pPr>
            <a:r>
              <a:rPr lang="en-US" sz="2200">
                <a:solidFill>
                  <a:srgbClr val="FFFFFF"/>
                </a:solidFill>
                <a:latin typeface="Canva Sans"/>
              </a:rPr>
              <a:t>Real-time Monitoring        </a:t>
            </a:r>
          </a:p>
          <a:p>
            <a:pPr marL="474981" indent="-237491" lvl="1">
              <a:lnSpc>
                <a:spcPts val="3080"/>
              </a:lnSpc>
              <a:buFont typeface="Arial"/>
              <a:buChar char="•"/>
            </a:pPr>
            <a:r>
              <a:rPr lang="en-US" sz="2200">
                <a:solidFill>
                  <a:srgbClr val="FFFFFF"/>
                </a:solidFill>
                <a:latin typeface="Canva Sans"/>
              </a:rPr>
              <a:t>Email Log Access</a:t>
            </a:r>
          </a:p>
        </p:txBody>
      </p:sp>
      <p:sp>
        <p:nvSpPr>
          <p:cNvPr name="TextBox 22" id="22"/>
          <p:cNvSpPr txBox="true"/>
          <p:nvPr/>
        </p:nvSpPr>
        <p:spPr>
          <a:xfrm rot="0">
            <a:off x="1155405" y="2516721"/>
            <a:ext cx="4253344" cy="646416"/>
          </a:xfrm>
          <a:prstGeom prst="rect">
            <a:avLst/>
          </a:prstGeom>
        </p:spPr>
        <p:txBody>
          <a:bodyPr anchor="t" rtlCol="false" tIns="0" lIns="0" bIns="0" rIns="0">
            <a:spAutoFit/>
          </a:bodyPr>
          <a:lstStyle/>
          <a:p>
            <a:pPr algn="ctr">
              <a:lnSpc>
                <a:spcPts val="5320"/>
              </a:lnSpc>
            </a:pPr>
            <a:r>
              <a:rPr lang="en-US" sz="3800">
                <a:solidFill>
                  <a:srgbClr val="FFFFFF"/>
                </a:solidFill>
                <a:latin typeface="Shrikhand"/>
              </a:rPr>
              <a:t>SILVER –  FREE</a:t>
            </a:r>
          </a:p>
        </p:txBody>
      </p:sp>
      <p:sp>
        <p:nvSpPr>
          <p:cNvPr name="TextBox 23" id="23"/>
          <p:cNvSpPr txBox="true"/>
          <p:nvPr/>
        </p:nvSpPr>
        <p:spPr>
          <a:xfrm rot="0">
            <a:off x="6800120" y="2377597"/>
            <a:ext cx="4253344" cy="1313166"/>
          </a:xfrm>
          <a:prstGeom prst="rect">
            <a:avLst/>
          </a:prstGeom>
        </p:spPr>
        <p:txBody>
          <a:bodyPr anchor="t" rtlCol="false" tIns="0" lIns="0" bIns="0" rIns="0">
            <a:spAutoFit/>
          </a:bodyPr>
          <a:lstStyle/>
          <a:p>
            <a:pPr algn="ctr">
              <a:lnSpc>
                <a:spcPts val="5320"/>
              </a:lnSpc>
            </a:pPr>
            <a:r>
              <a:rPr lang="en-US" sz="3800">
                <a:solidFill>
                  <a:srgbClr val="FFFFFF"/>
                </a:solidFill>
                <a:latin typeface="Shrikhand"/>
              </a:rPr>
              <a:t>GOLD - $100</a:t>
            </a:r>
          </a:p>
          <a:p>
            <a:pPr algn="ctr">
              <a:lnSpc>
                <a:spcPts val="5320"/>
              </a:lnSpc>
            </a:pPr>
            <a:r>
              <a:rPr lang="en-US" sz="3800">
                <a:solidFill>
                  <a:srgbClr val="FFFFFF"/>
                </a:solidFill>
                <a:latin typeface="Shrikhand"/>
              </a:rPr>
              <a:t>(6 Months)</a:t>
            </a:r>
          </a:p>
        </p:txBody>
      </p:sp>
      <p:sp>
        <p:nvSpPr>
          <p:cNvPr name="TextBox 24" id="24"/>
          <p:cNvSpPr txBox="true"/>
          <p:nvPr/>
        </p:nvSpPr>
        <p:spPr>
          <a:xfrm rot="0">
            <a:off x="12536575" y="2377597"/>
            <a:ext cx="4253344" cy="1313166"/>
          </a:xfrm>
          <a:prstGeom prst="rect">
            <a:avLst/>
          </a:prstGeom>
        </p:spPr>
        <p:txBody>
          <a:bodyPr anchor="t" rtlCol="false" tIns="0" lIns="0" bIns="0" rIns="0">
            <a:spAutoFit/>
          </a:bodyPr>
          <a:lstStyle/>
          <a:p>
            <a:pPr algn="ctr">
              <a:lnSpc>
                <a:spcPts val="5320"/>
              </a:lnSpc>
            </a:pPr>
            <a:r>
              <a:rPr lang="en-US" sz="3800">
                <a:solidFill>
                  <a:srgbClr val="FFFFFF"/>
                </a:solidFill>
                <a:latin typeface="Shrikhand"/>
              </a:rPr>
              <a:t>PLATINUM - $175(Annually )</a:t>
            </a:r>
          </a:p>
        </p:txBody>
      </p:sp>
      <p:sp>
        <p:nvSpPr>
          <p:cNvPr name="TextBox 25" id="25"/>
          <p:cNvSpPr txBox="true"/>
          <p:nvPr/>
        </p:nvSpPr>
        <p:spPr>
          <a:xfrm rot="0">
            <a:off x="7020924" y="4458537"/>
            <a:ext cx="4124764" cy="27444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Canva Sans"/>
              </a:rPr>
              <a:t>Priority Support</a:t>
            </a:r>
          </a:p>
          <a:p>
            <a:pPr marL="474979" indent="-237490" lvl="1">
              <a:lnSpc>
                <a:spcPts val="3079"/>
              </a:lnSpc>
              <a:buFont typeface="Arial"/>
              <a:buChar char="•"/>
            </a:pPr>
            <a:r>
              <a:rPr lang="en-US" sz="2199">
                <a:solidFill>
                  <a:srgbClr val="FFFFFF"/>
                </a:solidFill>
                <a:latin typeface="Canva Sans"/>
              </a:rPr>
              <a:t>Regular Updates</a:t>
            </a:r>
          </a:p>
          <a:p>
            <a:pPr marL="474979" indent="-237490" lvl="1">
              <a:lnSpc>
                <a:spcPts val="3079"/>
              </a:lnSpc>
              <a:buFont typeface="Arial"/>
              <a:buChar char="•"/>
            </a:pPr>
            <a:r>
              <a:rPr lang="en-US" sz="2199">
                <a:solidFill>
                  <a:srgbClr val="FFFFFF"/>
                </a:solidFill>
                <a:latin typeface="Canva Sans"/>
              </a:rPr>
              <a:t>Advanced Reporting</a:t>
            </a:r>
          </a:p>
          <a:p>
            <a:pPr marL="474979" indent="-237490" lvl="1">
              <a:lnSpc>
                <a:spcPts val="3079"/>
              </a:lnSpc>
              <a:buFont typeface="Arial"/>
              <a:buChar char="•"/>
            </a:pPr>
            <a:r>
              <a:rPr lang="en-US" sz="2199">
                <a:solidFill>
                  <a:srgbClr val="FFFFFF"/>
                </a:solidFill>
                <a:latin typeface="Canva Sans"/>
              </a:rPr>
              <a:t>Multi-factor Authentication</a:t>
            </a:r>
          </a:p>
          <a:p>
            <a:pPr marL="474979" indent="-237490" lvl="1">
              <a:lnSpc>
                <a:spcPts val="3079"/>
              </a:lnSpc>
              <a:buFont typeface="Arial"/>
              <a:buChar char="•"/>
            </a:pPr>
            <a:r>
              <a:rPr lang="en-US" sz="2199">
                <a:solidFill>
                  <a:srgbClr val="FFFFFF"/>
                </a:solidFill>
                <a:latin typeface="Canva Sans"/>
              </a:rPr>
              <a:t>Enhanced Data Leakage Prevention (DLP)</a:t>
            </a:r>
          </a:p>
        </p:txBody>
      </p:sp>
      <p:sp>
        <p:nvSpPr>
          <p:cNvPr name="TextBox 26" id="26"/>
          <p:cNvSpPr txBox="true"/>
          <p:nvPr/>
        </p:nvSpPr>
        <p:spPr>
          <a:xfrm rot="0">
            <a:off x="12613429" y="4458537"/>
            <a:ext cx="4588458" cy="3525520"/>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FFFFFF"/>
                </a:solidFill>
                <a:latin typeface="Canva Sans"/>
              </a:rPr>
              <a:t>Advanced Threat Detection  </a:t>
            </a:r>
          </a:p>
          <a:p>
            <a:pPr marL="474981" indent="-237491" lvl="1">
              <a:lnSpc>
                <a:spcPts val="3080"/>
              </a:lnSpc>
              <a:buFont typeface="Arial"/>
              <a:buChar char="•"/>
            </a:pPr>
            <a:r>
              <a:rPr lang="en-US" sz="2200">
                <a:solidFill>
                  <a:srgbClr val="FFFFFF"/>
                </a:solidFill>
                <a:latin typeface="Canva Sans"/>
              </a:rPr>
              <a:t>Data Loss Prevention (DLP) Integration</a:t>
            </a:r>
          </a:p>
          <a:p>
            <a:pPr marL="474981" indent="-237491" lvl="1">
              <a:lnSpc>
                <a:spcPts val="3080"/>
              </a:lnSpc>
              <a:buFont typeface="Arial"/>
              <a:buChar char="•"/>
            </a:pPr>
            <a:r>
              <a:rPr lang="en-US" sz="2200">
                <a:solidFill>
                  <a:srgbClr val="FFFFFF"/>
                </a:solidFill>
                <a:latin typeface="Canva Sans"/>
              </a:rPr>
              <a:t>Customizable Security Policies</a:t>
            </a:r>
          </a:p>
          <a:p>
            <a:pPr marL="474981" indent="-237491" lvl="1">
              <a:lnSpc>
                <a:spcPts val="3080"/>
              </a:lnSpc>
              <a:buFont typeface="Arial"/>
              <a:buChar char="•"/>
            </a:pPr>
            <a:r>
              <a:rPr lang="en-US" sz="2200">
                <a:solidFill>
                  <a:srgbClr val="FFFFFF"/>
                </a:solidFill>
                <a:latin typeface="Canva Sans"/>
              </a:rPr>
              <a:t>Incident Response Planning</a:t>
            </a:r>
          </a:p>
          <a:p>
            <a:pPr marL="474981" indent="-237491" lvl="1">
              <a:lnSpc>
                <a:spcPts val="3080"/>
              </a:lnSpc>
              <a:buFont typeface="Arial"/>
              <a:buChar char="•"/>
            </a:pPr>
            <a:r>
              <a:rPr lang="en-US" sz="2200">
                <a:solidFill>
                  <a:srgbClr val="FFFFFF"/>
                </a:solidFill>
                <a:latin typeface="Canva Sans"/>
              </a:rPr>
              <a:t>Compliance Monitoring</a:t>
            </a:r>
          </a:p>
          <a:p>
            <a:pPr marL="474981" indent="-237491" lvl="1">
              <a:lnSpc>
                <a:spcPts val="3080"/>
              </a:lnSpc>
              <a:buFont typeface="Arial"/>
              <a:buChar char="•"/>
            </a:pPr>
            <a:r>
              <a:rPr lang="en-US" sz="2200">
                <a:solidFill>
                  <a:srgbClr val="FFFFFF"/>
                </a:solidFill>
                <a:latin typeface="Canva Sans"/>
              </a:rPr>
              <a:t>Access Control Management</a:t>
            </a:r>
          </a:p>
          <a:p>
            <a:pPr marL="474981" indent="-237491" lvl="1">
              <a:lnSpc>
                <a:spcPts val="3080"/>
              </a:lnSpc>
              <a:buFont typeface="Arial"/>
              <a:buChar char="•"/>
            </a:pPr>
            <a:r>
              <a:rPr lang="en-US" sz="2200">
                <a:solidFill>
                  <a:srgbClr val="FFFFFF"/>
                </a:solidFill>
                <a:latin typeface="Canva Sans"/>
              </a:rPr>
              <a:t>Comprehensive Reporting</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grpSp>
        <p:nvGrpSpPr>
          <p:cNvPr name="Group 3" id="3"/>
          <p:cNvGrpSpPr/>
          <p:nvPr/>
        </p:nvGrpSpPr>
        <p:grpSpPr>
          <a:xfrm rot="0">
            <a:off x="15736799" y="5958037"/>
            <a:ext cx="5622271" cy="4919487"/>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5943291" y="7774589"/>
            <a:ext cx="2020733" cy="176814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59411" y="8670103"/>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pic>
        <p:nvPicPr>
          <p:cNvPr name="Picture 12" id="1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143411" y="676652"/>
            <a:ext cx="13716000" cy="822960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051923" y="-139800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364226" y="689261"/>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76885" y="1304307"/>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11866" y="1304307"/>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21" id="21"/>
          <p:cNvSpPr/>
          <p:nvPr/>
        </p:nvSpPr>
        <p:spPr>
          <a:xfrm flipH="false" flipV="false" rot="0">
            <a:off x="2410135" y="1740621"/>
            <a:ext cx="13467730" cy="7633696"/>
          </a:xfrm>
          <a:custGeom>
            <a:avLst/>
            <a:gdLst/>
            <a:ahLst/>
            <a:cxnLst/>
            <a:rect r="r" b="b" t="t" l="l"/>
            <a:pathLst>
              <a:path h="7633696" w="13467730">
                <a:moveTo>
                  <a:pt x="0" y="0"/>
                </a:moveTo>
                <a:lnTo>
                  <a:pt x="13467730" y="0"/>
                </a:lnTo>
                <a:lnTo>
                  <a:pt x="13467730" y="7633696"/>
                </a:lnTo>
                <a:lnTo>
                  <a:pt x="0" y="7633696"/>
                </a:lnTo>
                <a:lnTo>
                  <a:pt x="0" y="0"/>
                </a:lnTo>
                <a:close/>
              </a:path>
            </a:pathLst>
          </a:custGeom>
          <a:blipFill>
            <a:blip r:embed="rId3"/>
            <a:stretch>
              <a:fillRect l="-119" t="-256" r="-119" b="-2128"/>
            </a:stretch>
          </a:blipFill>
        </p:spPr>
      </p:sp>
      <p:sp>
        <p:nvSpPr>
          <p:cNvPr name="TextBox 22" id="22"/>
          <p:cNvSpPr txBox="true"/>
          <p:nvPr/>
        </p:nvSpPr>
        <p:spPr>
          <a:xfrm rot="0">
            <a:off x="3294028" y="632111"/>
            <a:ext cx="12038256" cy="1027303"/>
          </a:xfrm>
          <a:prstGeom prst="rect">
            <a:avLst/>
          </a:prstGeom>
        </p:spPr>
        <p:txBody>
          <a:bodyPr anchor="t" rtlCol="false" tIns="0" lIns="0" bIns="0" rIns="0">
            <a:spAutoFit/>
          </a:bodyPr>
          <a:lstStyle/>
          <a:p>
            <a:pPr algn="ctr">
              <a:lnSpc>
                <a:spcPts val="7615"/>
              </a:lnSpc>
            </a:pPr>
            <a:r>
              <a:rPr lang="en-US" sz="6399">
                <a:solidFill>
                  <a:srgbClr val="000000"/>
                </a:solidFill>
                <a:latin typeface="Poppins Bold"/>
              </a:rPr>
              <a:t>OVERALL SYSTEM DIAGRAM</a:t>
            </a:r>
          </a:p>
        </p:txBody>
      </p:sp>
      <p:sp>
        <p:nvSpPr>
          <p:cNvPr name="TextBox 23" id="23"/>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90804" y="7823094"/>
            <a:ext cx="2815893" cy="2463906"/>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7168576" y="2483729"/>
            <a:ext cx="2706112" cy="236784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6917526" y="246176"/>
            <a:ext cx="2859427" cy="2501999"/>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0">
            <a:off x="13232442" y="-13931"/>
            <a:ext cx="2854468" cy="2497660"/>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10800000">
            <a:off x="13258313" y="2748174"/>
            <a:ext cx="2828598" cy="2475023"/>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0723652" y="3985686"/>
            <a:ext cx="2815893" cy="2463906"/>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alpha val="87843"/>
              </a:srgbClr>
            </a:solidFill>
          </p:spPr>
        </p:sp>
        <p:sp>
          <p:nvSpPr>
            <p:cNvPr name="TextBox 19" id="19"/>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1578573" y="8244967"/>
            <a:ext cx="3086100" cy="2700338"/>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2" id="22"/>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3" id="23"/>
          <p:cNvGrpSpPr/>
          <p:nvPr/>
        </p:nvGrpSpPr>
        <p:grpSpPr>
          <a:xfrm rot="-10800000">
            <a:off x="15749834" y="-517853"/>
            <a:ext cx="2837484" cy="2482798"/>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25" id="25"/>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6" id="26"/>
          <p:cNvGrpSpPr/>
          <p:nvPr/>
        </p:nvGrpSpPr>
        <p:grpSpPr>
          <a:xfrm rot="0">
            <a:off x="13808292" y="5704631"/>
            <a:ext cx="851384" cy="74496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28" id="28"/>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29" id="29"/>
          <p:cNvGrpSpPr/>
          <p:nvPr/>
        </p:nvGrpSpPr>
        <p:grpSpPr>
          <a:xfrm rot="-10800000">
            <a:off x="10723652" y="6591141"/>
            <a:ext cx="2815893" cy="2463906"/>
            <a:chOff x="0" y="0"/>
            <a:chExt cx="812800" cy="711200"/>
          </a:xfrm>
        </p:grpSpPr>
        <p:sp>
          <p:nvSpPr>
            <p:cNvPr name="Freeform 30" id="3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31" id="31"/>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TextBox 32" id="32"/>
          <p:cNvSpPr txBox="true"/>
          <p:nvPr/>
        </p:nvSpPr>
        <p:spPr>
          <a:xfrm rot="0">
            <a:off x="1088858" y="2655179"/>
            <a:ext cx="8284042" cy="5053615"/>
          </a:xfrm>
          <a:prstGeom prst="rect">
            <a:avLst/>
          </a:prstGeom>
        </p:spPr>
        <p:txBody>
          <a:bodyPr anchor="t" rtlCol="false" tIns="0" lIns="0" bIns="0" rIns="0">
            <a:spAutoFit/>
          </a:bodyPr>
          <a:lstStyle/>
          <a:p>
            <a:pPr>
              <a:lnSpc>
                <a:spcPts val="18724"/>
              </a:lnSpc>
            </a:pPr>
            <a:r>
              <a:rPr lang="en-US" sz="18724">
                <a:solidFill>
                  <a:srgbClr val="153669"/>
                </a:solidFill>
                <a:latin typeface="Poppins Bold"/>
              </a:rPr>
              <a:t>Thank You</a:t>
            </a:r>
          </a:p>
        </p:txBody>
      </p:sp>
      <p:sp>
        <p:nvSpPr>
          <p:cNvPr name="Freeform 33" id="33"/>
          <p:cNvSpPr/>
          <p:nvPr/>
        </p:nvSpPr>
        <p:spPr>
          <a:xfrm flipH="false" flipV="false" rot="0">
            <a:off x="1028700" y="723546"/>
            <a:ext cx="1080333" cy="1129760"/>
          </a:xfrm>
          <a:custGeom>
            <a:avLst/>
            <a:gdLst/>
            <a:ahLst/>
            <a:cxnLst/>
            <a:rect r="r" b="b" t="t" l="l"/>
            <a:pathLst>
              <a:path h="1129760" w="1080333">
                <a:moveTo>
                  <a:pt x="0" y="0"/>
                </a:moveTo>
                <a:lnTo>
                  <a:pt x="1080333" y="0"/>
                </a:lnTo>
                <a:lnTo>
                  <a:pt x="1080333" y="1129760"/>
                </a:lnTo>
                <a:lnTo>
                  <a:pt x="0" y="1129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4" id="34"/>
          <p:cNvGrpSpPr/>
          <p:nvPr/>
        </p:nvGrpSpPr>
        <p:grpSpPr>
          <a:xfrm rot="0">
            <a:off x="13539545" y="4306042"/>
            <a:ext cx="9496910" cy="8161407"/>
            <a:chOff x="0" y="0"/>
            <a:chExt cx="812800" cy="698500"/>
          </a:xfrm>
        </p:grpSpPr>
        <p:sp>
          <p:nvSpPr>
            <p:cNvPr name="Freeform 35" id="3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sp>
        <p:sp>
          <p:nvSpPr>
            <p:cNvPr name="TextBox 36" id="36"/>
            <p:cNvSpPr txBox="true"/>
            <p:nvPr/>
          </p:nvSpPr>
          <p:spPr>
            <a:xfrm>
              <a:off x="114300" y="-76200"/>
              <a:ext cx="584200" cy="774700"/>
            </a:xfrm>
            <a:prstGeom prst="rect">
              <a:avLst/>
            </a:prstGeom>
          </p:spPr>
          <p:txBody>
            <a:bodyPr anchor="ctr" rtlCol="false" tIns="50800" lIns="50800" bIns="50800" rIns="50800"/>
            <a:lstStyle/>
            <a:p>
              <a:pPr algn="ctr">
                <a:lnSpc>
                  <a:spcPts val="363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461679" y="1726587"/>
            <a:ext cx="14193955" cy="6958997"/>
          </a:xfrm>
          <a:custGeom>
            <a:avLst/>
            <a:gdLst/>
            <a:ahLst/>
            <a:cxnLst/>
            <a:rect r="r" b="b" t="t" l="l"/>
            <a:pathLst>
              <a:path h="6958997" w="14193955">
                <a:moveTo>
                  <a:pt x="0" y="0"/>
                </a:moveTo>
                <a:lnTo>
                  <a:pt x="14193955" y="0"/>
                </a:lnTo>
                <a:lnTo>
                  <a:pt x="14193955" y="6958997"/>
                </a:lnTo>
                <a:lnTo>
                  <a:pt x="0" y="6958997"/>
                </a:lnTo>
                <a:lnTo>
                  <a:pt x="0" y="0"/>
                </a:lnTo>
                <a:close/>
              </a:path>
            </a:pathLst>
          </a:custGeom>
          <a:blipFill>
            <a:blip r:embed="rId3"/>
            <a:stretch>
              <a:fillRect l="0" t="0" r="0" b="0"/>
            </a:stretch>
          </a:blipFill>
        </p:spPr>
      </p:sp>
      <p:sp>
        <p:nvSpPr>
          <p:cNvPr name="TextBox 13" id="13"/>
          <p:cNvSpPr txBox="true"/>
          <p:nvPr/>
        </p:nvSpPr>
        <p:spPr>
          <a:xfrm rot="0">
            <a:off x="1028700" y="27700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14" id="1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536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255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2548" y="9374317"/>
            <a:ext cx="3822125" cy="747945"/>
          </a:xfrm>
          <a:custGeom>
            <a:avLst/>
            <a:gdLst/>
            <a:ahLst/>
            <a:cxnLst/>
            <a:rect r="r" b="b" t="t" l="l"/>
            <a:pathLst>
              <a:path h="747945" w="3822125">
                <a:moveTo>
                  <a:pt x="0" y="0"/>
                </a:moveTo>
                <a:lnTo>
                  <a:pt x="3822125" y="0"/>
                </a:lnTo>
                <a:lnTo>
                  <a:pt x="3822125" y="747945"/>
                </a:lnTo>
                <a:lnTo>
                  <a:pt x="0" y="747945"/>
                </a:lnTo>
                <a:lnTo>
                  <a:pt x="0" y="0"/>
                </a:lnTo>
                <a:close/>
              </a:path>
            </a:pathLst>
          </a:custGeom>
          <a:blipFill>
            <a:blip r:embed="rId2"/>
            <a:stretch>
              <a:fillRect l="0" t="0" r="0" b="0"/>
            </a:stretch>
          </a:blipFill>
        </p:spPr>
      </p:sp>
      <p:sp>
        <p:nvSpPr>
          <p:cNvPr name="Freeform 12" id="12"/>
          <p:cNvSpPr/>
          <p:nvPr/>
        </p:nvSpPr>
        <p:spPr>
          <a:xfrm flipH="false" flipV="false" rot="0">
            <a:off x="1442780" y="1740621"/>
            <a:ext cx="14131608" cy="6970159"/>
          </a:xfrm>
          <a:custGeom>
            <a:avLst/>
            <a:gdLst/>
            <a:ahLst/>
            <a:cxnLst/>
            <a:rect r="r" b="b" t="t" l="l"/>
            <a:pathLst>
              <a:path h="6970159" w="14131608">
                <a:moveTo>
                  <a:pt x="0" y="0"/>
                </a:moveTo>
                <a:lnTo>
                  <a:pt x="14131608" y="0"/>
                </a:lnTo>
                <a:lnTo>
                  <a:pt x="14131608" y="6970158"/>
                </a:lnTo>
                <a:lnTo>
                  <a:pt x="0" y="6970158"/>
                </a:lnTo>
                <a:lnTo>
                  <a:pt x="0" y="0"/>
                </a:lnTo>
                <a:close/>
              </a:path>
            </a:pathLst>
          </a:custGeom>
          <a:blipFill>
            <a:blip r:embed="rId3"/>
            <a:stretch>
              <a:fillRect l="0" t="0" r="0" b="0"/>
            </a:stretch>
          </a:blipFill>
        </p:spPr>
      </p:sp>
      <p:sp>
        <p:nvSpPr>
          <p:cNvPr name="TextBox 13" id="13"/>
          <p:cNvSpPr txBox="true"/>
          <p:nvPr/>
        </p:nvSpPr>
        <p:spPr>
          <a:xfrm rot="0">
            <a:off x="1028700" y="277004"/>
            <a:ext cx="6383531" cy="1027303"/>
          </a:xfrm>
          <a:prstGeom prst="rect">
            <a:avLst/>
          </a:prstGeom>
        </p:spPr>
        <p:txBody>
          <a:bodyPr anchor="t" rtlCol="false" tIns="0" lIns="0" bIns="0" rIns="0">
            <a:spAutoFit/>
          </a:bodyPr>
          <a:lstStyle/>
          <a:p>
            <a:pPr>
              <a:lnSpc>
                <a:spcPts val="7615"/>
              </a:lnSpc>
            </a:pPr>
            <a:r>
              <a:rPr lang="en-US" sz="6399">
                <a:solidFill>
                  <a:srgbClr val="000000"/>
                </a:solidFill>
                <a:latin typeface="Poppins Bold"/>
              </a:rPr>
              <a:t>OUTCOME</a:t>
            </a:r>
          </a:p>
        </p:txBody>
      </p:sp>
      <p:sp>
        <p:nvSpPr>
          <p:cNvPr name="TextBox 14" id="14"/>
          <p:cNvSpPr txBox="true"/>
          <p:nvPr/>
        </p:nvSpPr>
        <p:spPr>
          <a:xfrm rot="0">
            <a:off x="13582154" y="9701737"/>
            <a:ext cx="2073479" cy="46736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Bold"/>
              </a:rPr>
              <a:t>19/03/2024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4" ma:contentTypeDescription="Create a new document." ma:contentTypeScope="" ma:versionID="32e587de22d3b79a3481677ec975dfed">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9ba92a3ae1e061e34347de036d15e04c"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a48ffe4-904f-4768-bc85-3c9ca8e9f3cf">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10099128-9F0B-4D7F-9DEC-45DC1E2F240D}"/>
</file>

<file path=customXml/itemProps2.xml><?xml version="1.0" encoding="utf-8"?>
<ds:datastoreItem xmlns:ds="http://schemas.openxmlformats.org/officeDocument/2006/customXml" ds:itemID="{03B6C475-6E71-4E7C-8547-833BB5C62D3D}"/>
</file>

<file path=customXml/itemProps3.xml><?xml version="1.0" encoding="utf-8"?>
<ds:datastoreItem xmlns:ds="http://schemas.openxmlformats.org/officeDocument/2006/customXml" ds:itemID="{F82871B4-551E-45EC-BD0F-26B5738BA46F}"/>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PP2_TMP-2023-24-082</dc:title>
  <cp:revision>1</cp:revision>
  <dcterms:created xsi:type="dcterms:W3CDTF">2006-08-16T00:00:00Z</dcterms:created>
  <dcterms:modified xsi:type="dcterms:W3CDTF">2011-08-01T06:04:30Z</dcterms:modified>
  <dc:identifier>DAF_RTp9y7k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0x0101007FDB2B50B239E24A8F82F0D49E394E58</vt:lpwstr>
  </property>
</Properties>
</file>